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615" r:id="rId3"/>
    <p:sldId id="616" r:id="rId4"/>
    <p:sldId id="711" r:id="rId5"/>
    <p:sldId id="702" r:id="rId6"/>
    <p:sldId id="712" r:id="rId7"/>
    <p:sldId id="703" r:id="rId8"/>
    <p:sldId id="626" r:id="rId9"/>
    <p:sldId id="627" r:id="rId10"/>
    <p:sldId id="625" r:id="rId11"/>
    <p:sldId id="698" r:id="rId12"/>
    <p:sldId id="689" r:id="rId13"/>
    <p:sldId id="693" r:id="rId14"/>
    <p:sldId id="694" r:id="rId15"/>
    <p:sldId id="695" r:id="rId16"/>
    <p:sldId id="696" r:id="rId17"/>
    <p:sldId id="704" r:id="rId18"/>
    <p:sldId id="713" r:id="rId19"/>
    <p:sldId id="70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258" autoAdjust="0"/>
  </p:normalViewPr>
  <p:slideViewPr>
    <p:cSldViewPr snapToGrid="0">
      <p:cViewPr varScale="1">
        <p:scale>
          <a:sx n="67" d="100"/>
          <a:sy n="67" d="100"/>
        </p:scale>
        <p:origin x="55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6FF8B7-6CED-45C4-A0B7-F44FE5B681DD}" type="doc">
      <dgm:prSet loTypeId="urn:microsoft.com/office/officeart/2005/8/layout/hList7#3" loCatId="list" qsTypeId="urn:microsoft.com/office/officeart/2005/8/quickstyle/simple1" qsCatId="simple" csTypeId="urn:microsoft.com/office/officeart/2005/8/colors/colorful5" csCatId="colorful" phldr="1"/>
      <dgm:spPr/>
    </dgm:pt>
    <dgm:pt modelId="{A5771423-208C-4FE4-99AB-05EEE726FBB9}">
      <dgm:prSet phldrT="[Text]" custT="1"/>
      <dgm:spPr>
        <a:xfrm>
          <a:off x="1918" y="0"/>
          <a:ext cx="2011188" cy="5486400"/>
        </a:xfrm>
        <a:solidFill>
          <a:srgbClr val="964305">
            <a:hueOff val="0"/>
            <a:satOff val="0"/>
            <a:lumOff val="0"/>
            <a:alphaOff val="0"/>
          </a:srgbClr>
        </a:solidFill>
        <a:ln w="42500" cap="flat" cmpd="sng" algn="ctr">
          <a:solidFill>
            <a:sysClr val="window" lastClr="FFFFFF">
              <a:hueOff val="0"/>
              <a:satOff val="0"/>
              <a:lumOff val="0"/>
              <a:alphaOff val="0"/>
            </a:sysClr>
          </a:solidFill>
          <a:prstDash val="solid"/>
        </a:ln>
        <a:effectLst/>
      </dgm:spPr>
      <dgm:t>
        <a:bodyPr anchor="t"/>
        <a:lstStyle/>
        <a:p>
          <a:pPr algn="l"/>
          <a:r>
            <a:rPr lang="en-US" sz="1600" b="0" u="sng" dirty="0">
              <a:solidFill>
                <a:sysClr val="window" lastClr="FFFFFF"/>
              </a:solidFill>
              <a:effectLst>
                <a:outerShdw blurRad="38100" dist="38100" dir="2700000" algn="tl">
                  <a:srgbClr val="000000">
                    <a:alpha val="43137"/>
                  </a:srgbClr>
                </a:outerShdw>
              </a:effectLst>
              <a:latin typeface="Calibri"/>
              <a:ea typeface="+mn-ea"/>
              <a:cs typeface="+mn-cs"/>
            </a:rPr>
            <a:t>Requirements</a:t>
          </a:r>
        </a:p>
        <a:p>
          <a:pPr algn="l"/>
          <a:r>
            <a:rPr lang="en-US" sz="1600" b="0" u="none" dirty="0">
              <a:solidFill>
                <a:sysClr val="window" lastClr="FFFFFF"/>
              </a:solidFill>
              <a:effectLst>
                <a:outerShdw blurRad="38100" dist="38100" dir="2700000" algn="tl">
                  <a:srgbClr val="000000">
                    <a:alpha val="43137"/>
                  </a:srgbClr>
                </a:outerShdw>
              </a:effectLst>
              <a:latin typeface="Calibri"/>
              <a:ea typeface="+mn-ea"/>
              <a:cs typeface="+mn-cs"/>
            </a:rPr>
            <a:t>- Understanding stakeholders’ needs</a:t>
          </a:r>
        </a:p>
        <a:p>
          <a:pPr algn="l"/>
          <a:r>
            <a:rPr lang="en-US" sz="1600" b="0" u="none" dirty="0">
              <a:solidFill>
                <a:sysClr val="window" lastClr="FFFFFF"/>
              </a:solidFill>
              <a:effectLst>
                <a:outerShdw blurRad="38100" dist="38100" dir="2700000" algn="tl">
                  <a:srgbClr val="000000">
                    <a:alpha val="43137"/>
                  </a:srgbClr>
                </a:outerShdw>
              </a:effectLst>
              <a:latin typeface="Calibri"/>
              <a:ea typeface="+mn-ea"/>
              <a:cs typeface="+mn-cs"/>
            </a:rPr>
            <a:t>- Feasibility Analysis</a:t>
          </a:r>
        </a:p>
        <a:p>
          <a:pPr algn="l"/>
          <a:r>
            <a:rPr lang="en-US" sz="1600" b="0" u="none" dirty="0">
              <a:solidFill>
                <a:sysClr val="window" lastClr="FFFFFF"/>
              </a:solidFill>
              <a:effectLst>
                <a:outerShdw blurRad="38100" dist="38100" dir="2700000" algn="tl">
                  <a:srgbClr val="000000">
                    <a:alpha val="43137"/>
                  </a:srgbClr>
                </a:outerShdw>
              </a:effectLst>
              <a:latin typeface="Calibri"/>
              <a:ea typeface="+mn-ea"/>
              <a:cs typeface="+mn-cs"/>
            </a:rPr>
            <a:t>- Documentation</a:t>
          </a:r>
        </a:p>
      </dgm:t>
    </dgm:pt>
    <dgm:pt modelId="{79CE3C5D-4915-46F8-A52C-1025B2A23B01}" type="parTrans" cxnId="{4B953EA7-6ACF-4C84-B88E-0ECE35777F8E}">
      <dgm:prSet/>
      <dgm:spPr/>
      <dgm:t>
        <a:bodyPr/>
        <a:lstStyle/>
        <a:p>
          <a:endParaRPr lang="en-US" sz="3600" b="1"/>
        </a:p>
      </dgm:t>
    </dgm:pt>
    <dgm:pt modelId="{36263491-9D80-458E-8CDF-211FD664ACEC}" type="sibTrans" cxnId="{4B953EA7-6ACF-4C84-B88E-0ECE35777F8E}">
      <dgm:prSet/>
      <dgm:spPr/>
      <dgm:t>
        <a:bodyPr/>
        <a:lstStyle/>
        <a:p>
          <a:endParaRPr lang="en-US" sz="3600" b="1"/>
        </a:p>
      </dgm:t>
    </dgm:pt>
    <dgm:pt modelId="{2A4E3BAB-CFF9-44A0-AB68-FCA2FF0D7EF5}">
      <dgm:prSet phldrT="[Text]" custT="1"/>
      <dgm:spPr>
        <a:xfrm>
          <a:off x="2073443" y="0"/>
          <a:ext cx="2011188" cy="5486400"/>
        </a:xfrm>
        <a:solidFill>
          <a:srgbClr val="964305">
            <a:hueOff val="3961231"/>
            <a:satOff val="-20173"/>
            <a:lumOff val="3725"/>
            <a:alphaOff val="0"/>
          </a:srgbClr>
        </a:solidFill>
        <a:ln w="42500" cap="flat" cmpd="sng" algn="ctr">
          <a:solidFill>
            <a:sysClr val="window" lastClr="FFFFFF">
              <a:hueOff val="0"/>
              <a:satOff val="0"/>
              <a:lumOff val="0"/>
              <a:alphaOff val="0"/>
            </a:sysClr>
          </a:solidFill>
          <a:prstDash val="solid"/>
        </a:ln>
        <a:effectLst/>
      </dgm:spPr>
      <dgm:t>
        <a:bodyPr anchor="t"/>
        <a:lstStyle/>
        <a:p>
          <a:pPr algn="l"/>
          <a:r>
            <a:rPr lang="en-US" sz="1600" b="0" u="sng" dirty="0">
              <a:solidFill>
                <a:sysClr val="window" lastClr="FFFFFF"/>
              </a:solidFill>
              <a:latin typeface="Calibri"/>
              <a:ea typeface="+mn-ea"/>
              <a:cs typeface="+mn-cs"/>
            </a:rPr>
            <a:t>Architecture Design (High Level)</a:t>
          </a:r>
        </a:p>
        <a:p>
          <a:pPr algn="l"/>
          <a:r>
            <a:rPr lang="en-US" sz="1600" b="0" dirty="0">
              <a:solidFill>
                <a:sysClr val="window" lastClr="FFFFFF"/>
              </a:solidFill>
              <a:latin typeface="Calibri"/>
              <a:ea typeface="+mn-ea"/>
              <a:cs typeface="+mn-cs"/>
            </a:rPr>
            <a:t>- Making strategic design decisions</a:t>
          </a:r>
        </a:p>
        <a:p>
          <a:pPr algn="l"/>
          <a:r>
            <a:rPr lang="en-US" sz="1600" b="0" dirty="0">
              <a:solidFill>
                <a:sysClr val="window" lastClr="FFFFFF"/>
              </a:solidFill>
              <a:latin typeface="Calibri"/>
              <a:ea typeface="+mn-ea"/>
              <a:cs typeface="+mn-cs"/>
            </a:rPr>
            <a:t>- Skeleton of software</a:t>
          </a:r>
        </a:p>
        <a:p>
          <a:pPr algn="l"/>
          <a:r>
            <a:rPr lang="en-US" sz="1600" b="0" dirty="0">
              <a:solidFill>
                <a:sysClr val="window" lastClr="FFFFFF"/>
              </a:solidFill>
              <a:latin typeface="Calibri"/>
              <a:ea typeface="+mn-ea"/>
              <a:cs typeface="+mn-cs"/>
            </a:rPr>
            <a:t>- Trade-off &amp; risk analysis</a:t>
          </a:r>
        </a:p>
      </dgm:t>
    </dgm:pt>
    <dgm:pt modelId="{C3FD0911-E92D-41FA-B2D2-DEA9BCBBA484}" type="parTrans" cxnId="{D6E7AA97-A16A-4A9A-8662-89319934F269}">
      <dgm:prSet/>
      <dgm:spPr/>
      <dgm:t>
        <a:bodyPr/>
        <a:lstStyle/>
        <a:p>
          <a:endParaRPr lang="en-US" sz="3600" b="1"/>
        </a:p>
      </dgm:t>
    </dgm:pt>
    <dgm:pt modelId="{FAFDFB8C-7071-4BA4-BF88-1CF19DF03B76}" type="sibTrans" cxnId="{D6E7AA97-A16A-4A9A-8662-89319934F269}">
      <dgm:prSet/>
      <dgm:spPr/>
      <dgm:t>
        <a:bodyPr/>
        <a:lstStyle/>
        <a:p>
          <a:endParaRPr lang="en-US" sz="3600" b="1"/>
        </a:p>
      </dgm:t>
    </dgm:pt>
    <dgm:pt modelId="{3AE8E1FA-B015-4675-9537-0016CDCDBBF4}">
      <dgm:prSet phldrT="[Text]" custT="1"/>
      <dgm:spPr>
        <a:xfrm>
          <a:off x="6216492" y="0"/>
          <a:ext cx="2011188" cy="5486400"/>
        </a:xfrm>
        <a:solidFill>
          <a:srgbClr val="964305">
            <a:hueOff val="11883694"/>
            <a:satOff val="-60520"/>
            <a:lumOff val="11175"/>
            <a:alphaOff val="0"/>
          </a:srgbClr>
        </a:solidFill>
        <a:ln w="42500" cap="flat" cmpd="sng" algn="ctr">
          <a:solidFill>
            <a:sysClr val="window" lastClr="FFFFFF">
              <a:hueOff val="0"/>
              <a:satOff val="0"/>
              <a:lumOff val="0"/>
              <a:alphaOff val="0"/>
            </a:sysClr>
          </a:solidFill>
          <a:prstDash val="solid"/>
        </a:ln>
        <a:effectLst/>
      </dgm:spPr>
      <dgm:t>
        <a:bodyPr anchor="t"/>
        <a:lstStyle/>
        <a:p>
          <a:pPr algn="l"/>
          <a:r>
            <a:rPr lang="en-US" sz="1600" b="0" u="sng" dirty="0">
              <a:solidFill>
                <a:sysClr val="window" lastClr="FFFFFF"/>
              </a:solidFill>
              <a:latin typeface="Calibri"/>
              <a:ea typeface="+mn-ea"/>
              <a:cs typeface="+mn-cs"/>
            </a:rPr>
            <a:t>Implementation</a:t>
          </a:r>
        </a:p>
        <a:p>
          <a:pPr algn="l"/>
          <a:r>
            <a:rPr lang="en-US" sz="1600" b="0" u="none" dirty="0">
              <a:solidFill>
                <a:sysClr val="window" lastClr="FFFFFF"/>
              </a:solidFill>
              <a:latin typeface="Calibri"/>
              <a:ea typeface="+mn-ea"/>
              <a:cs typeface="+mn-cs"/>
            </a:rPr>
            <a:t>- Coding</a:t>
          </a:r>
        </a:p>
        <a:p>
          <a:pPr algn="l"/>
          <a:r>
            <a:rPr lang="en-US" sz="1600" b="0" u="none" dirty="0">
              <a:solidFill>
                <a:sysClr val="window" lastClr="FFFFFF"/>
              </a:solidFill>
              <a:latin typeface="Calibri"/>
              <a:ea typeface="+mn-ea"/>
              <a:cs typeface="+mn-cs"/>
            </a:rPr>
            <a:t>- Testing</a:t>
          </a:r>
          <a:r>
            <a:rPr lang="en-US" sz="1600" b="0" dirty="0">
              <a:solidFill>
                <a:sysClr val="window" lastClr="FFFFFF"/>
              </a:solidFill>
              <a:latin typeface="Calibri"/>
              <a:ea typeface="+mn-ea"/>
              <a:cs typeface="+mn-cs"/>
            </a:rPr>
            <a:t>  </a:t>
          </a:r>
        </a:p>
      </dgm:t>
    </dgm:pt>
    <dgm:pt modelId="{5D0666BE-2B1B-4311-AEA1-A1C6DD884C5C}" type="parTrans" cxnId="{B44C0F22-60DC-4A64-8F98-88AFDDBA486A}">
      <dgm:prSet/>
      <dgm:spPr/>
      <dgm:t>
        <a:bodyPr/>
        <a:lstStyle/>
        <a:p>
          <a:endParaRPr lang="en-US" sz="3600" b="1"/>
        </a:p>
      </dgm:t>
    </dgm:pt>
    <dgm:pt modelId="{9D1C4D03-1954-44A8-AB22-4A205F9ABCF7}" type="sibTrans" cxnId="{B44C0F22-60DC-4A64-8F98-88AFDDBA486A}">
      <dgm:prSet/>
      <dgm:spPr/>
      <dgm:t>
        <a:bodyPr/>
        <a:lstStyle/>
        <a:p>
          <a:endParaRPr lang="en-US" sz="3600" b="1"/>
        </a:p>
      </dgm:t>
    </dgm:pt>
    <dgm:pt modelId="{EA82ECF3-16DA-4E77-B541-D67A5B1311F8}">
      <dgm:prSet phldrT="[Text]" custT="1"/>
      <dgm:spPr>
        <a:xfrm>
          <a:off x="6216492" y="0"/>
          <a:ext cx="2011188" cy="5486400"/>
        </a:xfrm>
        <a:solidFill>
          <a:srgbClr val="964305">
            <a:hueOff val="11883694"/>
            <a:satOff val="-60520"/>
            <a:lumOff val="11175"/>
            <a:alphaOff val="0"/>
          </a:srgbClr>
        </a:solidFill>
        <a:ln w="42500" cap="flat" cmpd="sng" algn="ctr">
          <a:solidFill>
            <a:sysClr val="window" lastClr="FFFFFF">
              <a:hueOff val="0"/>
              <a:satOff val="0"/>
              <a:lumOff val="0"/>
              <a:alphaOff val="0"/>
            </a:sysClr>
          </a:solidFill>
          <a:prstDash val="solid"/>
        </a:ln>
        <a:effectLst/>
      </dgm:spPr>
      <dgm:t>
        <a:bodyPr anchor="t"/>
        <a:lstStyle/>
        <a:p>
          <a:pPr algn="l"/>
          <a:r>
            <a:rPr lang="en-US" sz="1600" b="0" u="sng" dirty="0">
              <a:solidFill>
                <a:sysClr val="window" lastClr="FFFFFF"/>
              </a:solidFill>
              <a:latin typeface="Calibri"/>
              <a:ea typeface="+mn-ea"/>
              <a:cs typeface="+mn-cs"/>
            </a:rPr>
            <a:t>Maintenance</a:t>
          </a:r>
        </a:p>
        <a:p>
          <a:pPr algn="l"/>
          <a:r>
            <a:rPr lang="en-US" sz="1600" b="0" dirty="0">
              <a:solidFill>
                <a:sysClr val="window" lastClr="FFFFFF"/>
              </a:solidFill>
              <a:latin typeface="Calibri"/>
              <a:ea typeface="+mn-ea"/>
              <a:cs typeface="+mn-cs"/>
            </a:rPr>
            <a:t>- Change request</a:t>
          </a:r>
        </a:p>
        <a:p>
          <a:pPr algn="l"/>
          <a:r>
            <a:rPr lang="en-US" sz="1600" b="0" dirty="0">
              <a:solidFill>
                <a:sysClr val="window" lastClr="FFFFFF"/>
              </a:solidFill>
              <a:latin typeface="Calibri"/>
              <a:ea typeface="+mn-ea"/>
              <a:cs typeface="+mn-cs"/>
            </a:rPr>
            <a:t>- Impact analysis</a:t>
          </a:r>
        </a:p>
        <a:p>
          <a:pPr algn="l"/>
          <a:r>
            <a:rPr lang="en-US" sz="1600" b="0" dirty="0">
              <a:solidFill>
                <a:sysClr val="window" lastClr="FFFFFF"/>
              </a:solidFill>
              <a:latin typeface="Calibri"/>
              <a:ea typeface="+mn-ea"/>
              <a:cs typeface="+mn-cs"/>
            </a:rPr>
            <a:t>- Documentation</a:t>
          </a:r>
        </a:p>
      </dgm:t>
    </dgm:pt>
    <dgm:pt modelId="{93529B69-205A-4665-A0F0-DD137501EF86}" type="parTrans" cxnId="{A1912161-486C-4C30-A4BA-27E98EE8CD7E}">
      <dgm:prSet/>
      <dgm:spPr/>
      <dgm:t>
        <a:bodyPr/>
        <a:lstStyle/>
        <a:p>
          <a:endParaRPr lang="en-US"/>
        </a:p>
      </dgm:t>
    </dgm:pt>
    <dgm:pt modelId="{AC58DE88-00FC-4953-9AA2-46876C87A51D}" type="sibTrans" cxnId="{A1912161-486C-4C30-A4BA-27E98EE8CD7E}">
      <dgm:prSet/>
      <dgm:spPr/>
      <dgm:t>
        <a:bodyPr/>
        <a:lstStyle/>
        <a:p>
          <a:endParaRPr lang="en-US"/>
        </a:p>
      </dgm:t>
    </dgm:pt>
    <dgm:pt modelId="{52C1785D-08D5-4A59-9B0B-576513B029A7}">
      <dgm:prSet phldrT="[Text]" custT="1"/>
      <dgm:spPr>
        <a:xfrm>
          <a:off x="4144967" y="0"/>
          <a:ext cx="2011188" cy="5486400"/>
        </a:xfrm>
        <a:solidFill>
          <a:srgbClr val="964305">
            <a:hueOff val="7922463"/>
            <a:satOff val="-40347"/>
            <a:lumOff val="7450"/>
            <a:alphaOff val="0"/>
          </a:srgbClr>
        </a:solidFill>
        <a:ln w="42500" cap="flat" cmpd="sng" algn="ctr">
          <a:solidFill>
            <a:sysClr val="window" lastClr="FFFFFF">
              <a:hueOff val="0"/>
              <a:satOff val="0"/>
              <a:lumOff val="0"/>
              <a:alphaOff val="0"/>
            </a:sysClr>
          </a:solidFill>
          <a:prstDash val="solid"/>
        </a:ln>
        <a:effectLst/>
      </dgm:spPr>
      <dgm:t>
        <a:bodyPr anchor="t"/>
        <a:lstStyle/>
        <a:p>
          <a:pPr algn="l"/>
          <a:r>
            <a:rPr lang="en-US" sz="1600" b="0" u="sng" dirty="0">
              <a:solidFill>
                <a:sysClr val="window" lastClr="FFFFFF"/>
              </a:solidFill>
              <a:latin typeface="Calibri"/>
              <a:ea typeface="+mn-ea"/>
              <a:cs typeface="+mn-cs"/>
            </a:rPr>
            <a:t>Low Level Design</a:t>
          </a:r>
        </a:p>
        <a:p>
          <a:pPr algn="l"/>
          <a:r>
            <a:rPr lang="en-US" sz="1600" b="0" u="none" dirty="0">
              <a:solidFill>
                <a:sysClr val="window" lastClr="FFFFFF"/>
              </a:solidFill>
              <a:latin typeface="Calibri"/>
              <a:ea typeface="+mn-ea"/>
              <a:cs typeface="+mn-cs"/>
            </a:rPr>
            <a:t>- Transition from architecture to code</a:t>
          </a:r>
        </a:p>
        <a:p>
          <a:pPr algn="l"/>
          <a:r>
            <a:rPr lang="en-US" sz="1600" b="0" u="none" dirty="0">
              <a:solidFill>
                <a:sysClr val="window" lastClr="FFFFFF"/>
              </a:solidFill>
              <a:latin typeface="Calibri"/>
              <a:ea typeface="+mn-ea"/>
              <a:cs typeface="+mn-cs"/>
            </a:rPr>
            <a:t>- Class diagram</a:t>
          </a:r>
        </a:p>
        <a:p>
          <a:pPr algn="l"/>
          <a:r>
            <a:rPr lang="en-US" sz="1600" b="0" u="none" dirty="0">
              <a:solidFill>
                <a:sysClr val="window" lastClr="FFFFFF"/>
              </a:solidFill>
              <a:latin typeface="Calibri"/>
              <a:ea typeface="+mn-ea"/>
              <a:cs typeface="+mn-cs"/>
            </a:rPr>
            <a:t>- Design patterns</a:t>
          </a:r>
        </a:p>
      </dgm:t>
    </dgm:pt>
    <dgm:pt modelId="{1ED61B8A-6357-4E18-9C3D-0A2461D25EEF}" type="sibTrans" cxnId="{9FD984A1-7228-4071-8263-E13AD1DF36AD}">
      <dgm:prSet/>
      <dgm:spPr/>
      <dgm:t>
        <a:bodyPr/>
        <a:lstStyle/>
        <a:p>
          <a:endParaRPr lang="en-US" sz="3600" b="1"/>
        </a:p>
      </dgm:t>
    </dgm:pt>
    <dgm:pt modelId="{1D6BE03B-B979-4BBA-9692-17E0ECDA61FD}" type="parTrans" cxnId="{9FD984A1-7228-4071-8263-E13AD1DF36AD}">
      <dgm:prSet/>
      <dgm:spPr/>
      <dgm:t>
        <a:bodyPr/>
        <a:lstStyle/>
        <a:p>
          <a:endParaRPr lang="en-US" sz="3600" b="1"/>
        </a:p>
      </dgm:t>
    </dgm:pt>
    <dgm:pt modelId="{59A83A4F-7E50-4E9B-BD0E-398111647961}" type="pres">
      <dgm:prSet presAssocID="{146FF8B7-6CED-45C4-A0B7-F44FE5B681DD}" presName="Name0" presStyleCnt="0">
        <dgm:presLayoutVars>
          <dgm:dir/>
          <dgm:resizeHandles val="exact"/>
        </dgm:presLayoutVars>
      </dgm:prSet>
      <dgm:spPr/>
    </dgm:pt>
    <dgm:pt modelId="{410144E7-0CBA-45A6-A762-F815E9C25F97}" type="pres">
      <dgm:prSet presAssocID="{146FF8B7-6CED-45C4-A0B7-F44FE5B681DD}" presName="fgShape" presStyleLbl="fgShp" presStyleIdx="0" presStyleCnt="1" custFlipVert="1" custFlipHor="1" custScaleX="14638" custScaleY="72342" custLinFactNeighborX="-362" custLinFactNeighborY="38109"/>
      <dgm:spPr>
        <a:xfrm>
          <a:off x="329183" y="4587239"/>
          <a:ext cx="7571232" cy="822960"/>
        </a:xfrm>
        <a:prstGeom prst="leftRightArrow">
          <a:avLst/>
        </a:prstGeom>
        <a:noFill/>
        <a:ln w="42500" cap="flat" cmpd="sng" algn="ctr">
          <a:noFill/>
          <a:prstDash val="solid"/>
        </a:ln>
        <a:effectLst/>
      </dgm:spPr>
    </dgm:pt>
    <dgm:pt modelId="{AEE2EC13-BD69-4E68-B7CE-9145AC43EF48}" type="pres">
      <dgm:prSet presAssocID="{146FF8B7-6CED-45C4-A0B7-F44FE5B681DD}" presName="linComp" presStyleCnt="0"/>
      <dgm:spPr/>
    </dgm:pt>
    <dgm:pt modelId="{BC34470D-6FC6-4D78-882C-1556AE7E8F23}" type="pres">
      <dgm:prSet presAssocID="{A5771423-208C-4FE4-99AB-05EEE726FBB9}" presName="compNode" presStyleCnt="0"/>
      <dgm:spPr/>
    </dgm:pt>
    <dgm:pt modelId="{B8B82BE5-D63E-4BC4-8F76-62320EAAC1DF}" type="pres">
      <dgm:prSet presAssocID="{A5771423-208C-4FE4-99AB-05EEE726FBB9}" presName="bkgdShape" presStyleLbl="node1" presStyleIdx="0" presStyleCnt="5"/>
      <dgm:spPr>
        <a:prstGeom prst="roundRect">
          <a:avLst>
            <a:gd name="adj" fmla="val 10000"/>
          </a:avLst>
        </a:prstGeom>
      </dgm:spPr>
    </dgm:pt>
    <dgm:pt modelId="{F43BDF33-59E3-408A-A0F6-9C9555BF80D0}" type="pres">
      <dgm:prSet presAssocID="{A5771423-208C-4FE4-99AB-05EEE726FBB9}" presName="nodeTx" presStyleLbl="node1" presStyleIdx="0" presStyleCnt="5">
        <dgm:presLayoutVars>
          <dgm:bulletEnabled val="1"/>
        </dgm:presLayoutVars>
      </dgm:prSet>
      <dgm:spPr/>
    </dgm:pt>
    <dgm:pt modelId="{F04A00A8-76E2-4E58-8C3E-93C936A561CD}" type="pres">
      <dgm:prSet presAssocID="{A5771423-208C-4FE4-99AB-05EEE726FBB9}" presName="invisiNode" presStyleLbl="node1" presStyleIdx="0" presStyleCnt="5"/>
      <dgm:spPr/>
    </dgm:pt>
    <dgm:pt modelId="{C9235AA2-431C-4EB6-9C9A-6E288E06AB18}" type="pres">
      <dgm:prSet presAssocID="{A5771423-208C-4FE4-99AB-05EEE726FBB9}" presName="imagNode" presStyleLbl="fgImgPlace1" presStyleIdx="0" presStyleCnt="5"/>
      <dgm:spPr>
        <a:xfrm>
          <a:off x="94027" y="329184"/>
          <a:ext cx="1826971" cy="1826971"/>
        </a:xfrm>
        <a:prstGeom prst="ellipse">
          <a:avLst/>
        </a:prstGeom>
        <a:blipFill rotWithShape="1">
          <a:blip xmlns:r="http://schemas.openxmlformats.org/officeDocument/2006/relationships" r:embed="rId1"/>
          <a:stretch>
            <a:fillRect/>
          </a:stretch>
        </a:blipFill>
        <a:ln w="42500" cap="flat" cmpd="sng" algn="ctr">
          <a:solidFill>
            <a:sysClr val="window" lastClr="FFFFFF">
              <a:hueOff val="0"/>
              <a:satOff val="0"/>
              <a:lumOff val="0"/>
              <a:alphaOff val="0"/>
            </a:sysClr>
          </a:solidFill>
          <a:prstDash val="solid"/>
        </a:ln>
        <a:effectLst/>
      </dgm:spPr>
    </dgm:pt>
    <dgm:pt modelId="{AF22604E-604D-4F35-84CC-0A4A1DB86665}" type="pres">
      <dgm:prSet presAssocID="{36263491-9D80-458E-8CDF-211FD664ACEC}" presName="sibTrans" presStyleLbl="sibTrans2D1" presStyleIdx="0" presStyleCnt="0"/>
      <dgm:spPr/>
    </dgm:pt>
    <dgm:pt modelId="{F91359AA-13A9-4592-94D6-CCBAF1B9B36A}" type="pres">
      <dgm:prSet presAssocID="{2A4E3BAB-CFF9-44A0-AB68-FCA2FF0D7EF5}" presName="compNode" presStyleCnt="0"/>
      <dgm:spPr/>
    </dgm:pt>
    <dgm:pt modelId="{45AB7029-A0EA-44EF-B232-38AABDC8D84F}" type="pres">
      <dgm:prSet presAssocID="{2A4E3BAB-CFF9-44A0-AB68-FCA2FF0D7EF5}" presName="bkgdShape" presStyleLbl="node1" presStyleIdx="1" presStyleCnt="5"/>
      <dgm:spPr>
        <a:prstGeom prst="roundRect">
          <a:avLst>
            <a:gd name="adj" fmla="val 10000"/>
          </a:avLst>
        </a:prstGeom>
      </dgm:spPr>
    </dgm:pt>
    <dgm:pt modelId="{8C0893AC-6F03-4542-9411-E88500E72B4F}" type="pres">
      <dgm:prSet presAssocID="{2A4E3BAB-CFF9-44A0-AB68-FCA2FF0D7EF5}" presName="nodeTx" presStyleLbl="node1" presStyleIdx="1" presStyleCnt="5">
        <dgm:presLayoutVars>
          <dgm:bulletEnabled val="1"/>
        </dgm:presLayoutVars>
      </dgm:prSet>
      <dgm:spPr/>
    </dgm:pt>
    <dgm:pt modelId="{BEAF8386-D3CB-4402-B752-C82752DC609F}" type="pres">
      <dgm:prSet presAssocID="{2A4E3BAB-CFF9-44A0-AB68-FCA2FF0D7EF5}" presName="invisiNode" presStyleLbl="node1" presStyleIdx="1" presStyleCnt="5"/>
      <dgm:spPr/>
    </dgm:pt>
    <dgm:pt modelId="{A5B729E4-0416-4F57-8ABF-6125EF3C6B10}" type="pres">
      <dgm:prSet presAssocID="{2A4E3BAB-CFF9-44A0-AB68-FCA2FF0D7EF5}" presName="imagNode" presStyleLbl="fgImgPlace1" presStyleIdx="1" presStyleCnt="5"/>
      <dgm:spPr>
        <a:xfrm>
          <a:off x="2165552" y="329184"/>
          <a:ext cx="1826971" cy="1826971"/>
        </a:xfrm>
        <a:prstGeom prst="ellipse">
          <a:avLst/>
        </a:prstGeom>
        <a:blipFill rotWithShape="1">
          <a:blip xmlns:r="http://schemas.openxmlformats.org/officeDocument/2006/relationships" r:embed="rId2"/>
          <a:stretch>
            <a:fillRect/>
          </a:stretch>
        </a:blipFill>
        <a:ln w="42500" cap="flat" cmpd="sng" algn="ctr">
          <a:solidFill>
            <a:sysClr val="window" lastClr="FFFFFF">
              <a:hueOff val="0"/>
              <a:satOff val="0"/>
              <a:lumOff val="0"/>
              <a:alphaOff val="0"/>
            </a:sysClr>
          </a:solidFill>
          <a:prstDash val="solid"/>
        </a:ln>
        <a:effectLst/>
      </dgm:spPr>
    </dgm:pt>
    <dgm:pt modelId="{A3049172-119C-43B1-A73D-D08049EF8257}" type="pres">
      <dgm:prSet presAssocID="{FAFDFB8C-7071-4BA4-BF88-1CF19DF03B76}" presName="sibTrans" presStyleLbl="sibTrans2D1" presStyleIdx="0" presStyleCnt="0"/>
      <dgm:spPr/>
    </dgm:pt>
    <dgm:pt modelId="{DCBE695A-1FCE-4790-A7EA-995EAD292EA0}" type="pres">
      <dgm:prSet presAssocID="{52C1785D-08D5-4A59-9B0B-576513B029A7}" presName="compNode" presStyleCnt="0"/>
      <dgm:spPr/>
    </dgm:pt>
    <dgm:pt modelId="{7ECBE528-68BF-4222-9AE5-2679E65CF402}" type="pres">
      <dgm:prSet presAssocID="{52C1785D-08D5-4A59-9B0B-576513B029A7}" presName="bkgdShape" presStyleLbl="node1" presStyleIdx="2" presStyleCnt="5"/>
      <dgm:spPr>
        <a:prstGeom prst="roundRect">
          <a:avLst>
            <a:gd name="adj" fmla="val 10000"/>
          </a:avLst>
        </a:prstGeom>
      </dgm:spPr>
    </dgm:pt>
    <dgm:pt modelId="{160D6638-EC10-41EB-9B3B-B8E793ECBB79}" type="pres">
      <dgm:prSet presAssocID="{52C1785D-08D5-4A59-9B0B-576513B029A7}" presName="nodeTx" presStyleLbl="node1" presStyleIdx="2" presStyleCnt="5">
        <dgm:presLayoutVars>
          <dgm:bulletEnabled val="1"/>
        </dgm:presLayoutVars>
      </dgm:prSet>
      <dgm:spPr/>
    </dgm:pt>
    <dgm:pt modelId="{62842A36-2A25-4681-A9DC-1A7F4680780E}" type="pres">
      <dgm:prSet presAssocID="{52C1785D-08D5-4A59-9B0B-576513B029A7}" presName="invisiNode" presStyleLbl="node1" presStyleIdx="2" presStyleCnt="5"/>
      <dgm:spPr/>
    </dgm:pt>
    <dgm:pt modelId="{447AEE3C-5CFC-45AD-BB4D-FBE558061B59}" type="pres">
      <dgm:prSet presAssocID="{52C1785D-08D5-4A59-9B0B-576513B029A7}" presName="imagNode" presStyleLbl="fgImgPlace1" presStyleIdx="2" presStyleCnt="5"/>
      <dgm:spPr>
        <a:xfrm>
          <a:off x="4237076" y="329184"/>
          <a:ext cx="1826971" cy="1826971"/>
        </a:xfrm>
        <a:prstGeom prst="ellipse">
          <a:avLst/>
        </a:prstGeom>
        <a:blipFill rotWithShape="1">
          <a:blip xmlns:r="http://schemas.openxmlformats.org/officeDocument/2006/relationships" r:embed="rId3"/>
          <a:stretch>
            <a:fillRect/>
          </a:stretch>
        </a:blipFill>
        <a:ln w="42500" cap="flat" cmpd="sng" algn="ctr">
          <a:solidFill>
            <a:sysClr val="window" lastClr="FFFFFF">
              <a:hueOff val="0"/>
              <a:satOff val="0"/>
              <a:lumOff val="0"/>
              <a:alphaOff val="0"/>
            </a:sysClr>
          </a:solidFill>
          <a:prstDash val="solid"/>
        </a:ln>
        <a:effectLst/>
      </dgm:spPr>
    </dgm:pt>
    <dgm:pt modelId="{A88DA4D8-7C3E-4349-BE3E-A97742F90537}" type="pres">
      <dgm:prSet presAssocID="{1ED61B8A-6357-4E18-9C3D-0A2461D25EEF}" presName="sibTrans" presStyleLbl="sibTrans2D1" presStyleIdx="0" presStyleCnt="0"/>
      <dgm:spPr/>
    </dgm:pt>
    <dgm:pt modelId="{664ED4E3-AA07-4ADA-9F4D-F1E72EF5778B}" type="pres">
      <dgm:prSet presAssocID="{3AE8E1FA-B015-4675-9537-0016CDCDBBF4}" presName="compNode" presStyleCnt="0"/>
      <dgm:spPr/>
    </dgm:pt>
    <dgm:pt modelId="{07EC8BCA-E978-4220-B9F2-DB6C8734A541}" type="pres">
      <dgm:prSet presAssocID="{3AE8E1FA-B015-4675-9537-0016CDCDBBF4}" presName="bkgdShape" presStyleLbl="node1" presStyleIdx="3" presStyleCnt="5"/>
      <dgm:spPr>
        <a:prstGeom prst="roundRect">
          <a:avLst>
            <a:gd name="adj" fmla="val 10000"/>
          </a:avLst>
        </a:prstGeom>
      </dgm:spPr>
    </dgm:pt>
    <dgm:pt modelId="{CDCD3433-68FE-4ABB-8848-B56485D01EB1}" type="pres">
      <dgm:prSet presAssocID="{3AE8E1FA-B015-4675-9537-0016CDCDBBF4}" presName="nodeTx" presStyleLbl="node1" presStyleIdx="3" presStyleCnt="5">
        <dgm:presLayoutVars>
          <dgm:bulletEnabled val="1"/>
        </dgm:presLayoutVars>
      </dgm:prSet>
      <dgm:spPr/>
    </dgm:pt>
    <dgm:pt modelId="{EDBA8248-E8B6-4B05-92EF-0A20B1929D87}" type="pres">
      <dgm:prSet presAssocID="{3AE8E1FA-B015-4675-9537-0016CDCDBBF4}" presName="invisiNode" presStyleLbl="node1" presStyleIdx="3" presStyleCnt="5"/>
      <dgm:spPr/>
    </dgm:pt>
    <dgm:pt modelId="{533DB2D7-FF5F-4DA0-9C32-998D1012BEB1}" type="pres">
      <dgm:prSet presAssocID="{3AE8E1FA-B015-4675-9537-0016CDCDBBF4}" presName="imagNode" presStyleLbl="fgImgPlace1" presStyleIdx="3" presStyleCnt="5"/>
      <dgm:spPr>
        <a:xfrm>
          <a:off x="6308601" y="329184"/>
          <a:ext cx="1826971" cy="1826971"/>
        </a:xfrm>
        <a:prstGeom prst="ellipse">
          <a:avLst/>
        </a:prstGeom>
        <a:blipFill rotWithShape="1">
          <a:blip xmlns:r="http://schemas.openxmlformats.org/officeDocument/2006/relationships" r:embed="rId4"/>
          <a:stretch>
            <a:fillRect/>
          </a:stretch>
        </a:blipFill>
        <a:ln w="42500" cap="flat" cmpd="sng" algn="ctr">
          <a:solidFill>
            <a:sysClr val="window" lastClr="FFFFFF">
              <a:hueOff val="0"/>
              <a:satOff val="0"/>
              <a:lumOff val="0"/>
              <a:alphaOff val="0"/>
            </a:sysClr>
          </a:solidFill>
          <a:prstDash val="solid"/>
        </a:ln>
        <a:effectLst/>
      </dgm:spPr>
    </dgm:pt>
    <dgm:pt modelId="{A1489555-9E6A-4403-9DDD-8951ECDB58C0}" type="pres">
      <dgm:prSet presAssocID="{9D1C4D03-1954-44A8-AB22-4A205F9ABCF7}" presName="sibTrans" presStyleLbl="sibTrans2D1" presStyleIdx="0" presStyleCnt="0"/>
      <dgm:spPr/>
    </dgm:pt>
    <dgm:pt modelId="{FF6B2A5D-5C96-455C-9238-5D50DEAB681B}" type="pres">
      <dgm:prSet presAssocID="{EA82ECF3-16DA-4E77-B541-D67A5B1311F8}" presName="compNode" presStyleCnt="0"/>
      <dgm:spPr/>
    </dgm:pt>
    <dgm:pt modelId="{9D405869-D4FC-4C05-BE76-CCAC5758138E}" type="pres">
      <dgm:prSet presAssocID="{EA82ECF3-16DA-4E77-B541-D67A5B1311F8}" presName="bkgdShape" presStyleLbl="node1" presStyleIdx="4" presStyleCnt="5"/>
      <dgm:spPr/>
    </dgm:pt>
    <dgm:pt modelId="{BA8830DD-6BF4-469E-B736-974B686D66E0}" type="pres">
      <dgm:prSet presAssocID="{EA82ECF3-16DA-4E77-B541-D67A5B1311F8}" presName="nodeTx" presStyleLbl="node1" presStyleIdx="4" presStyleCnt="5">
        <dgm:presLayoutVars>
          <dgm:bulletEnabled val="1"/>
        </dgm:presLayoutVars>
      </dgm:prSet>
      <dgm:spPr/>
    </dgm:pt>
    <dgm:pt modelId="{E7E1FA58-A147-418B-A1E3-7C9F194A58CC}" type="pres">
      <dgm:prSet presAssocID="{EA82ECF3-16DA-4E77-B541-D67A5B1311F8}" presName="invisiNode" presStyleLbl="node1" presStyleIdx="4" presStyleCnt="5"/>
      <dgm:spPr/>
    </dgm:pt>
    <dgm:pt modelId="{B37D7FF5-BC4F-49B2-BF5C-09EE4D8B5778}" type="pres">
      <dgm:prSet presAssocID="{EA82ECF3-16DA-4E77-B541-D67A5B1311F8}" presName="imagNode" presStyleLbl="fgImgPlace1" presStyleIdx="4" presStyleCnt="5"/>
      <dgm:spPr>
        <a:blipFill rotWithShape="1">
          <a:blip xmlns:r="http://schemas.openxmlformats.org/officeDocument/2006/relationships" r:embed="rId5"/>
          <a:stretch>
            <a:fillRect/>
          </a:stretch>
        </a:blipFill>
      </dgm:spPr>
    </dgm:pt>
  </dgm:ptLst>
  <dgm:cxnLst>
    <dgm:cxn modelId="{3EE71603-5608-48DB-B0D0-FDBE68E09571}" type="presOf" srcId="{2A4E3BAB-CFF9-44A0-AB68-FCA2FF0D7EF5}" destId="{45AB7029-A0EA-44EF-B232-38AABDC8D84F}" srcOrd="0" destOrd="0" presId="urn:microsoft.com/office/officeart/2005/8/layout/hList7#3"/>
    <dgm:cxn modelId="{B44C0F22-60DC-4A64-8F98-88AFDDBA486A}" srcId="{146FF8B7-6CED-45C4-A0B7-F44FE5B681DD}" destId="{3AE8E1FA-B015-4675-9537-0016CDCDBBF4}" srcOrd="3" destOrd="0" parTransId="{5D0666BE-2B1B-4311-AEA1-A1C6DD884C5C}" sibTransId="{9D1C4D03-1954-44A8-AB22-4A205F9ABCF7}"/>
    <dgm:cxn modelId="{9BF9E12A-1312-4B78-9286-B8D22EF095DF}" type="presOf" srcId="{A5771423-208C-4FE4-99AB-05EEE726FBB9}" destId="{F43BDF33-59E3-408A-A0F6-9C9555BF80D0}" srcOrd="1" destOrd="0" presId="urn:microsoft.com/office/officeart/2005/8/layout/hList7#3"/>
    <dgm:cxn modelId="{565A912E-90C2-410F-AB1D-5FB5A59783FE}" type="presOf" srcId="{A5771423-208C-4FE4-99AB-05EEE726FBB9}" destId="{B8B82BE5-D63E-4BC4-8F76-62320EAAC1DF}" srcOrd="0" destOrd="0" presId="urn:microsoft.com/office/officeart/2005/8/layout/hList7#3"/>
    <dgm:cxn modelId="{8F0C2935-2ADC-416F-A12A-845BB0997F4A}" type="presOf" srcId="{EA82ECF3-16DA-4E77-B541-D67A5B1311F8}" destId="{BA8830DD-6BF4-469E-B736-974B686D66E0}" srcOrd="1" destOrd="0" presId="urn:microsoft.com/office/officeart/2005/8/layout/hList7#3"/>
    <dgm:cxn modelId="{67313B3B-A8C0-45BE-9103-DB0F4F0915B0}" type="presOf" srcId="{36263491-9D80-458E-8CDF-211FD664ACEC}" destId="{AF22604E-604D-4F35-84CC-0A4A1DB86665}" srcOrd="0" destOrd="0" presId="urn:microsoft.com/office/officeart/2005/8/layout/hList7#3"/>
    <dgm:cxn modelId="{56EAED5E-4031-4994-AB3B-ED81771D92F5}" type="presOf" srcId="{52C1785D-08D5-4A59-9B0B-576513B029A7}" destId="{160D6638-EC10-41EB-9B3B-B8E793ECBB79}" srcOrd="1" destOrd="0" presId="urn:microsoft.com/office/officeart/2005/8/layout/hList7#3"/>
    <dgm:cxn modelId="{A1912161-486C-4C30-A4BA-27E98EE8CD7E}" srcId="{146FF8B7-6CED-45C4-A0B7-F44FE5B681DD}" destId="{EA82ECF3-16DA-4E77-B541-D67A5B1311F8}" srcOrd="4" destOrd="0" parTransId="{93529B69-205A-4665-A0F0-DD137501EF86}" sibTransId="{AC58DE88-00FC-4953-9AA2-46876C87A51D}"/>
    <dgm:cxn modelId="{E0F71342-6B80-4947-B933-A2E91BC90645}" type="presOf" srcId="{3AE8E1FA-B015-4675-9537-0016CDCDBBF4}" destId="{07EC8BCA-E978-4220-B9F2-DB6C8734A541}" srcOrd="0" destOrd="0" presId="urn:microsoft.com/office/officeart/2005/8/layout/hList7#3"/>
    <dgm:cxn modelId="{64F3F348-501D-41EE-9CFC-6E698EB8C7E5}" type="presOf" srcId="{146FF8B7-6CED-45C4-A0B7-F44FE5B681DD}" destId="{59A83A4F-7E50-4E9B-BD0E-398111647961}" srcOrd="0" destOrd="0" presId="urn:microsoft.com/office/officeart/2005/8/layout/hList7#3"/>
    <dgm:cxn modelId="{77BD074F-3A5E-4BB5-8DCA-4F1CA95E1F1F}" type="presOf" srcId="{FAFDFB8C-7071-4BA4-BF88-1CF19DF03B76}" destId="{A3049172-119C-43B1-A73D-D08049EF8257}" srcOrd="0" destOrd="0" presId="urn:microsoft.com/office/officeart/2005/8/layout/hList7#3"/>
    <dgm:cxn modelId="{301E2453-FAB4-45BF-9F55-4B337BB9C5FB}" type="presOf" srcId="{3AE8E1FA-B015-4675-9537-0016CDCDBBF4}" destId="{CDCD3433-68FE-4ABB-8848-B56485D01EB1}" srcOrd="1" destOrd="0" presId="urn:microsoft.com/office/officeart/2005/8/layout/hList7#3"/>
    <dgm:cxn modelId="{D6E7AA97-A16A-4A9A-8662-89319934F269}" srcId="{146FF8B7-6CED-45C4-A0B7-F44FE5B681DD}" destId="{2A4E3BAB-CFF9-44A0-AB68-FCA2FF0D7EF5}" srcOrd="1" destOrd="0" parTransId="{C3FD0911-E92D-41FA-B2D2-DEA9BCBBA484}" sibTransId="{FAFDFB8C-7071-4BA4-BF88-1CF19DF03B76}"/>
    <dgm:cxn modelId="{9FD984A1-7228-4071-8263-E13AD1DF36AD}" srcId="{146FF8B7-6CED-45C4-A0B7-F44FE5B681DD}" destId="{52C1785D-08D5-4A59-9B0B-576513B029A7}" srcOrd="2" destOrd="0" parTransId="{1D6BE03B-B979-4BBA-9692-17E0ECDA61FD}" sibTransId="{1ED61B8A-6357-4E18-9C3D-0A2461D25EEF}"/>
    <dgm:cxn modelId="{4E6C70A3-4AF0-415B-916C-37AFE91CF020}" type="presOf" srcId="{9D1C4D03-1954-44A8-AB22-4A205F9ABCF7}" destId="{A1489555-9E6A-4403-9DDD-8951ECDB58C0}" srcOrd="0" destOrd="0" presId="urn:microsoft.com/office/officeart/2005/8/layout/hList7#3"/>
    <dgm:cxn modelId="{4B953EA7-6ACF-4C84-B88E-0ECE35777F8E}" srcId="{146FF8B7-6CED-45C4-A0B7-F44FE5B681DD}" destId="{A5771423-208C-4FE4-99AB-05EEE726FBB9}" srcOrd="0" destOrd="0" parTransId="{79CE3C5D-4915-46F8-A52C-1025B2A23B01}" sibTransId="{36263491-9D80-458E-8CDF-211FD664ACEC}"/>
    <dgm:cxn modelId="{529A59A7-516C-4C57-8A60-8BDD8BD5A1E3}" type="presOf" srcId="{2A4E3BAB-CFF9-44A0-AB68-FCA2FF0D7EF5}" destId="{8C0893AC-6F03-4542-9411-E88500E72B4F}" srcOrd="1" destOrd="0" presId="urn:microsoft.com/office/officeart/2005/8/layout/hList7#3"/>
    <dgm:cxn modelId="{FE038EEE-3B7E-4EBA-9E1D-3DB67A6DA442}" type="presOf" srcId="{1ED61B8A-6357-4E18-9C3D-0A2461D25EEF}" destId="{A88DA4D8-7C3E-4349-BE3E-A97742F90537}" srcOrd="0" destOrd="0" presId="urn:microsoft.com/office/officeart/2005/8/layout/hList7#3"/>
    <dgm:cxn modelId="{04BF11F2-CB46-4D32-8B68-29FDD52AACBA}" type="presOf" srcId="{EA82ECF3-16DA-4E77-B541-D67A5B1311F8}" destId="{9D405869-D4FC-4C05-BE76-CCAC5758138E}" srcOrd="0" destOrd="0" presId="urn:microsoft.com/office/officeart/2005/8/layout/hList7#3"/>
    <dgm:cxn modelId="{971BC3F4-F9B6-4E25-A096-9E1B36EF0407}" type="presOf" srcId="{52C1785D-08D5-4A59-9B0B-576513B029A7}" destId="{7ECBE528-68BF-4222-9AE5-2679E65CF402}" srcOrd="0" destOrd="0" presId="urn:microsoft.com/office/officeart/2005/8/layout/hList7#3"/>
    <dgm:cxn modelId="{04E65723-DC2A-4F86-B440-741D15F3626D}" type="presParOf" srcId="{59A83A4F-7E50-4E9B-BD0E-398111647961}" destId="{410144E7-0CBA-45A6-A762-F815E9C25F97}" srcOrd="0" destOrd="0" presId="urn:microsoft.com/office/officeart/2005/8/layout/hList7#3"/>
    <dgm:cxn modelId="{202A2A9A-F089-493A-8E48-5009C30C3461}" type="presParOf" srcId="{59A83A4F-7E50-4E9B-BD0E-398111647961}" destId="{AEE2EC13-BD69-4E68-B7CE-9145AC43EF48}" srcOrd="1" destOrd="0" presId="urn:microsoft.com/office/officeart/2005/8/layout/hList7#3"/>
    <dgm:cxn modelId="{D752F93B-119F-43AD-ACF1-1C49C75C0D84}" type="presParOf" srcId="{AEE2EC13-BD69-4E68-B7CE-9145AC43EF48}" destId="{BC34470D-6FC6-4D78-882C-1556AE7E8F23}" srcOrd="0" destOrd="0" presId="urn:microsoft.com/office/officeart/2005/8/layout/hList7#3"/>
    <dgm:cxn modelId="{C783C7B8-A140-4329-9E43-496DFA2551EE}" type="presParOf" srcId="{BC34470D-6FC6-4D78-882C-1556AE7E8F23}" destId="{B8B82BE5-D63E-4BC4-8F76-62320EAAC1DF}" srcOrd="0" destOrd="0" presId="urn:microsoft.com/office/officeart/2005/8/layout/hList7#3"/>
    <dgm:cxn modelId="{93662B67-A02F-4FE2-AEB4-828CB1F16A35}" type="presParOf" srcId="{BC34470D-6FC6-4D78-882C-1556AE7E8F23}" destId="{F43BDF33-59E3-408A-A0F6-9C9555BF80D0}" srcOrd="1" destOrd="0" presId="urn:microsoft.com/office/officeart/2005/8/layout/hList7#3"/>
    <dgm:cxn modelId="{B7334F25-289D-4B37-B24A-028DBBCD7B3D}" type="presParOf" srcId="{BC34470D-6FC6-4D78-882C-1556AE7E8F23}" destId="{F04A00A8-76E2-4E58-8C3E-93C936A561CD}" srcOrd="2" destOrd="0" presId="urn:microsoft.com/office/officeart/2005/8/layout/hList7#3"/>
    <dgm:cxn modelId="{4FE820C0-ED9E-4DA5-9988-7EBF29C085AE}" type="presParOf" srcId="{BC34470D-6FC6-4D78-882C-1556AE7E8F23}" destId="{C9235AA2-431C-4EB6-9C9A-6E288E06AB18}" srcOrd="3" destOrd="0" presId="urn:microsoft.com/office/officeart/2005/8/layout/hList7#3"/>
    <dgm:cxn modelId="{7622F0DF-F62A-47A7-8EAD-9F2FA5AD2C6E}" type="presParOf" srcId="{AEE2EC13-BD69-4E68-B7CE-9145AC43EF48}" destId="{AF22604E-604D-4F35-84CC-0A4A1DB86665}" srcOrd="1" destOrd="0" presId="urn:microsoft.com/office/officeart/2005/8/layout/hList7#3"/>
    <dgm:cxn modelId="{1C050190-F9EE-40E2-BC23-68E62E03274B}" type="presParOf" srcId="{AEE2EC13-BD69-4E68-B7CE-9145AC43EF48}" destId="{F91359AA-13A9-4592-94D6-CCBAF1B9B36A}" srcOrd="2" destOrd="0" presId="urn:microsoft.com/office/officeart/2005/8/layout/hList7#3"/>
    <dgm:cxn modelId="{E87F1D41-CDB8-4BC5-9B17-0EA55EAD7BBE}" type="presParOf" srcId="{F91359AA-13A9-4592-94D6-CCBAF1B9B36A}" destId="{45AB7029-A0EA-44EF-B232-38AABDC8D84F}" srcOrd="0" destOrd="0" presId="urn:microsoft.com/office/officeart/2005/8/layout/hList7#3"/>
    <dgm:cxn modelId="{716D7A56-2E2D-4FDB-B419-0119D09FB318}" type="presParOf" srcId="{F91359AA-13A9-4592-94D6-CCBAF1B9B36A}" destId="{8C0893AC-6F03-4542-9411-E88500E72B4F}" srcOrd="1" destOrd="0" presId="urn:microsoft.com/office/officeart/2005/8/layout/hList7#3"/>
    <dgm:cxn modelId="{B42B4767-F1C1-4D38-B981-BFEF5A77316E}" type="presParOf" srcId="{F91359AA-13A9-4592-94D6-CCBAF1B9B36A}" destId="{BEAF8386-D3CB-4402-B752-C82752DC609F}" srcOrd="2" destOrd="0" presId="urn:microsoft.com/office/officeart/2005/8/layout/hList7#3"/>
    <dgm:cxn modelId="{39BAAF02-0B0D-4871-BBD2-F39F91654189}" type="presParOf" srcId="{F91359AA-13A9-4592-94D6-CCBAF1B9B36A}" destId="{A5B729E4-0416-4F57-8ABF-6125EF3C6B10}" srcOrd="3" destOrd="0" presId="urn:microsoft.com/office/officeart/2005/8/layout/hList7#3"/>
    <dgm:cxn modelId="{F7CF6C9B-EF1A-4EA1-B28D-72F679D77032}" type="presParOf" srcId="{AEE2EC13-BD69-4E68-B7CE-9145AC43EF48}" destId="{A3049172-119C-43B1-A73D-D08049EF8257}" srcOrd="3" destOrd="0" presId="urn:microsoft.com/office/officeart/2005/8/layout/hList7#3"/>
    <dgm:cxn modelId="{E97053C1-B670-4DD0-BE2C-88E2CBBADE54}" type="presParOf" srcId="{AEE2EC13-BD69-4E68-B7CE-9145AC43EF48}" destId="{DCBE695A-1FCE-4790-A7EA-995EAD292EA0}" srcOrd="4" destOrd="0" presId="urn:microsoft.com/office/officeart/2005/8/layout/hList7#3"/>
    <dgm:cxn modelId="{6347C8A4-ED60-4CF6-9270-1E89D6188361}" type="presParOf" srcId="{DCBE695A-1FCE-4790-A7EA-995EAD292EA0}" destId="{7ECBE528-68BF-4222-9AE5-2679E65CF402}" srcOrd="0" destOrd="0" presId="urn:microsoft.com/office/officeart/2005/8/layout/hList7#3"/>
    <dgm:cxn modelId="{E43B3142-168A-4819-BD3F-D4F6042A812F}" type="presParOf" srcId="{DCBE695A-1FCE-4790-A7EA-995EAD292EA0}" destId="{160D6638-EC10-41EB-9B3B-B8E793ECBB79}" srcOrd="1" destOrd="0" presId="urn:microsoft.com/office/officeart/2005/8/layout/hList7#3"/>
    <dgm:cxn modelId="{5C2CF6E1-B27C-43E4-838A-133EB8675DC1}" type="presParOf" srcId="{DCBE695A-1FCE-4790-A7EA-995EAD292EA0}" destId="{62842A36-2A25-4681-A9DC-1A7F4680780E}" srcOrd="2" destOrd="0" presId="urn:microsoft.com/office/officeart/2005/8/layout/hList7#3"/>
    <dgm:cxn modelId="{76116666-9645-4FF5-8C50-738DCD53AB35}" type="presParOf" srcId="{DCBE695A-1FCE-4790-A7EA-995EAD292EA0}" destId="{447AEE3C-5CFC-45AD-BB4D-FBE558061B59}" srcOrd="3" destOrd="0" presId="urn:microsoft.com/office/officeart/2005/8/layout/hList7#3"/>
    <dgm:cxn modelId="{7B7EBC46-2BF2-4109-97B9-C904D3BFDB43}" type="presParOf" srcId="{AEE2EC13-BD69-4E68-B7CE-9145AC43EF48}" destId="{A88DA4D8-7C3E-4349-BE3E-A97742F90537}" srcOrd="5" destOrd="0" presId="urn:microsoft.com/office/officeart/2005/8/layout/hList7#3"/>
    <dgm:cxn modelId="{CF322BFD-B8BB-41D9-8501-2AB198502063}" type="presParOf" srcId="{AEE2EC13-BD69-4E68-B7CE-9145AC43EF48}" destId="{664ED4E3-AA07-4ADA-9F4D-F1E72EF5778B}" srcOrd="6" destOrd="0" presId="urn:microsoft.com/office/officeart/2005/8/layout/hList7#3"/>
    <dgm:cxn modelId="{42BBC04E-D07D-4E83-8FE7-DFA0C132DA5A}" type="presParOf" srcId="{664ED4E3-AA07-4ADA-9F4D-F1E72EF5778B}" destId="{07EC8BCA-E978-4220-B9F2-DB6C8734A541}" srcOrd="0" destOrd="0" presId="urn:microsoft.com/office/officeart/2005/8/layout/hList7#3"/>
    <dgm:cxn modelId="{4CDD951F-B11A-427D-BC0D-F191DD472A90}" type="presParOf" srcId="{664ED4E3-AA07-4ADA-9F4D-F1E72EF5778B}" destId="{CDCD3433-68FE-4ABB-8848-B56485D01EB1}" srcOrd="1" destOrd="0" presId="urn:microsoft.com/office/officeart/2005/8/layout/hList7#3"/>
    <dgm:cxn modelId="{FC347B98-A954-4866-8B07-E4A9A992F5AD}" type="presParOf" srcId="{664ED4E3-AA07-4ADA-9F4D-F1E72EF5778B}" destId="{EDBA8248-E8B6-4B05-92EF-0A20B1929D87}" srcOrd="2" destOrd="0" presId="urn:microsoft.com/office/officeart/2005/8/layout/hList7#3"/>
    <dgm:cxn modelId="{6CFEF619-859D-4D3E-9ADF-7ACD6E8D8419}" type="presParOf" srcId="{664ED4E3-AA07-4ADA-9F4D-F1E72EF5778B}" destId="{533DB2D7-FF5F-4DA0-9C32-998D1012BEB1}" srcOrd="3" destOrd="0" presId="urn:microsoft.com/office/officeart/2005/8/layout/hList7#3"/>
    <dgm:cxn modelId="{D360EAEF-3826-45FC-BE72-AB724D7C8CB1}" type="presParOf" srcId="{AEE2EC13-BD69-4E68-B7CE-9145AC43EF48}" destId="{A1489555-9E6A-4403-9DDD-8951ECDB58C0}" srcOrd="7" destOrd="0" presId="urn:microsoft.com/office/officeart/2005/8/layout/hList7#3"/>
    <dgm:cxn modelId="{48532A88-B1C3-4AC0-8E93-BA6EF1BF8F80}" type="presParOf" srcId="{AEE2EC13-BD69-4E68-B7CE-9145AC43EF48}" destId="{FF6B2A5D-5C96-455C-9238-5D50DEAB681B}" srcOrd="8" destOrd="0" presId="urn:microsoft.com/office/officeart/2005/8/layout/hList7#3"/>
    <dgm:cxn modelId="{B0A733E3-5338-4643-963A-1E70948C191B}" type="presParOf" srcId="{FF6B2A5D-5C96-455C-9238-5D50DEAB681B}" destId="{9D405869-D4FC-4C05-BE76-CCAC5758138E}" srcOrd="0" destOrd="0" presId="urn:microsoft.com/office/officeart/2005/8/layout/hList7#3"/>
    <dgm:cxn modelId="{E6CAC8CE-4F2E-4683-852C-ED5889CF03AF}" type="presParOf" srcId="{FF6B2A5D-5C96-455C-9238-5D50DEAB681B}" destId="{BA8830DD-6BF4-469E-B736-974B686D66E0}" srcOrd="1" destOrd="0" presId="urn:microsoft.com/office/officeart/2005/8/layout/hList7#3"/>
    <dgm:cxn modelId="{F3AE5BA9-7311-499A-9602-370C0887A5D4}" type="presParOf" srcId="{FF6B2A5D-5C96-455C-9238-5D50DEAB681B}" destId="{E7E1FA58-A147-418B-A1E3-7C9F194A58CC}" srcOrd="2" destOrd="0" presId="urn:microsoft.com/office/officeart/2005/8/layout/hList7#3"/>
    <dgm:cxn modelId="{43A65A1B-ADC5-4130-8AB5-4F16D227C2A6}" type="presParOf" srcId="{FF6B2A5D-5C96-455C-9238-5D50DEAB681B}" destId="{B37D7FF5-BC4F-49B2-BF5C-09EE4D8B5778}" srcOrd="3" destOrd="0" presId="urn:microsoft.com/office/officeart/2005/8/layout/hList7#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82BE5-D63E-4BC4-8F76-62320EAAC1DF}">
      <dsp:nvSpPr>
        <dsp:cNvPr id="0" name=""/>
        <dsp:cNvSpPr/>
      </dsp:nvSpPr>
      <dsp:spPr>
        <a:xfrm>
          <a:off x="0" y="0"/>
          <a:ext cx="1732725" cy="4986337"/>
        </a:xfrm>
        <a:prstGeom prst="roundRect">
          <a:avLst>
            <a:gd name="adj" fmla="val 10000"/>
          </a:avLst>
        </a:prstGeom>
        <a:solidFill>
          <a:srgbClr val="964305">
            <a:hueOff val="0"/>
            <a:satOff val="0"/>
            <a:lumOff val="0"/>
            <a:alphaOff val="0"/>
          </a:srgbClr>
        </a:solidFill>
        <a:ln w="425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0" u="sng" kern="1200" dirty="0">
              <a:solidFill>
                <a:sysClr val="window" lastClr="FFFFFF"/>
              </a:solidFill>
              <a:effectLst>
                <a:outerShdw blurRad="38100" dist="38100" dir="2700000" algn="tl">
                  <a:srgbClr val="000000">
                    <a:alpha val="43137"/>
                  </a:srgbClr>
                </a:outerShdw>
              </a:effectLst>
              <a:latin typeface="Calibri"/>
              <a:ea typeface="+mn-ea"/>
              <a:cs typeface="+mn-cs"/>
            </a:rPr>
            <a:t>Requirements</a:t>
          </a:r>
        </a:p>
        <a:p>
          <a:pPr marL="0" lvl="0" indent="0" algn="l" defTabSz="711200">
            <a:lnSpc>
              <a:spcPct val="90000"/>
            </a:lnSpc>
            <a:spcBef>
              <a:spcPct val="0"/>
            </a:spcBef>
            <a:spcAft>
              <a:spcPct val="35000"/>
            </a:spcAft>
            <a:buNone/>
          </a:pPr>
          <a:r>
            <a:rPr lang="en-US" sz="1600" b="0" u="none" kern="1200" dirty="0">
              <a:solidFill>
                <a:sysClr val="window" lastClr="FFFFFF"/>
              </a:solidFill>
              <a:effectLst>
                <a:outerShdw blurRad="38100" dist="38100" dir="2700000" algn="tl">
                  <a:srgbClr val="000000">
                    <a:alpha val="43137"/>
                  </a:srgbClr>
                </a:outerShdw>
              </a:effectLst>
              <a:latin typeface="Calibri"/>
              <a:ea typeface="+mn-ea"/>
              <a:cs typeface="+mn-cs"/>
            </a:rPr>
            <a:t>- Understanding stakeholders’ needs</a:t>
          </a:r>
        </a:p>
        <a:p>
          <a:pPr marL="0" lvl="0" indent="0" algn="l" defTabSz="711200">
            <a:lnSpc>
              <a:spcPct val="90000"/>
            </a:lnSpc>
            <a:spcBef>
              <a:spcPct val="0"/>
            </a:spcBef>
            <a:spcAft>
              <a:spcPct val="35000"/>
            </a:spcAft>
            <a:buNone/>
          </a:pPr>
          <a:r>
            <a:rPr lang="en-US" sz="1600" b="0" u="none" kern="1200" dirty="0">
              <a:solidFill>
                <a:sysClr val="window" lastClr="FFFFFF"/>
              </a:solidFill>
              <a:effectLst>
                <a:outerShdw blurRad="38100" dist="38100" dir="2700000" algn="tl">
                  <a:srgbClr val="000000">
                    <a:alpha val="43137"/>
                  </a:srgbClr>
                </a:outerShdw>
              </a:effectLst>
              <a:latin typeface="Calibri"/>
              <a:ea typeface="+mn-ea"/>
              <a:cs typeface="+mn-cs"/>
            </a:rPr>
            <a:t>- Feasibility Analysis</a:t>
          </a:r>
        </a:p>
        <a:p>
          <a:pPr marL="0" lvl="0" indent="0" algn="l" defTabSz="711200">
            <a:lnSpc>
              <a:spcPct val="90000"/>
            </a:lnSpc>
            <a:spcBef>
              <a:spcPct val="0"/>
            </a:spcBef>
            <a:spcAft>
              <a:spcPct val="35000"/>
            </a:spcAft>
            <a:buNone/>
          </a:pPr>
          <a:r>
            <a:rPr lang="en-US" sz="1600" b="0" u="none" kern="1200" dirty="0">
              <a:solidFill>
                <a:sysClr val="window" lastClr="FFFFFF"/>
              </a:solidFill>
              <a:effectLst>
                <a:outerShdw blurRad="38100" dist="38100" dir="2700000" algn="tl">
                  <a:srgbClr val="000000">
                    <a:alpha val="43137"/>
                  </a:srgbClr>
                </a:outerShdw>
              </a:effectLst>
              <a:latin typeface="Calibri"/>
              <a:ea typeface="+mn-ea"/>
              <a:cs typeface="+mn-cs"/>
            </a:rPr>
            <a:t>- Documentation</a:t>
          </a:r>
        </a:p>
      </dsp:txBody>
      <dsp:txXfrm>
        <a:off x="0" y="1994535"/>
        <a:ext cx="1732725" cy="1994535"/>
      </dsp:txXfrm>
    </dsp:sp>
    <dsp:sp modelId="{C9235AA2-431C-4EB6-9C9A-6E288E06AB18}">
      <dsp:nvSpPr>
        <dsp:cNvPr id="0" name=""/>
        <dsp:cNvSpPr/>
      </dsp:nvSpPr>
      <dsp:spPr>
        <a:xfrm>
          <a:off x="51981" y="299180"/>
          <a:ext cx="1628762" cy="1660450"/>
        </a:xfrm>
        <a:prstGeom prst="ellipse">
          <a:avLst/>
        </a:prstGeom>
        <a:blipFill rotWithShape="1">
          <a:blip xmlns:r="http://schemas.openxmlformats.org/officeDocument/2006/relationships" r:embed="rId1"/>
          <a:stretch>
            <a:fillRect/>
          </a:stretch>
        </a:blipFill>
        <a:ln w="425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45AB7029-A0EA-44EF-B232-38AABDC8D84F}">
      <dsp:nvSpPr>
        <dsp:cNvPr id="0" name=""/>
        <dsp:cNvSpPr/>
      </dsp:nvSpPr>
      <dsp:spPr>
        <a:xfrm>
          <a:off x="1784707" y="0"/>
          <a:ext cx="1732725" cy="4986337"/>
        </a:xfrm>
        <a:prstGeom prst="roundRect">
          <a:avLst>
            <a:gd name="adj" fmla="val 10000"/>
          </a:avLst>
        </a:prstGeom>
        <a:solidFill>
          <a:srgbClr val="964305">
            <a:hueOff val="3961231"/>
            <a:satOff val="-20173"/>
            <a:lumOff val="3725"/>
            <a:alphaOff val="0"/>
          </a:srgbClr>
        </a:solidFill>
        <a:ln w="425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0" u="sng" kern="1200" dirty="0">
              <a:solidFill>
                <a:sysClr val="window" lastClr="FFFFFF"/>
              </a:solidFill>
              <a:latin typeface="Calibri"/>
              <a:ea typeface="+mn-ea"/>
              <a:cs typeface="+mn-cs"/>
            </a:rPr>
            <a:t>Architecture Design (High Level)</a:t>
          </a:r>
        </a:p>
        <a:p>
          <a:pPr marL="0" lvl="0" indent="0" algn="l" defTabSz="711200">
            <a:lnSpc>
              <a:spcPct val="90000"/>
            </a:lnSpc>
            <a:spcBef>
              <a:spcPct val="0"/>
            </a:spcBef>
            <a:spcAft>
              <a:spcPct val="35000"/>
            </a:spcAft>
            <a:buNone/>
          </a:pPr>
          <a:r>
            <a:rPr lang="en-US" sz="1600" b="0" kern="1200" dirty="0">
              <a:solidFill>
                <a:sysClr val="window" lastClr="FFFFFF"/>
              </a:solidFill>
              <a:latin typeface="Calibri"/>
              <a:ea typeface="+mn-ea"/>
              <a:cs typeface="+mn-cs"/>
            </a:rPr>
            <a:t>- Making strategic design decisions</a:t>
          </a:r>
        </a:p>
        <a:p>
          <a:pPr marL="0" lvl="0" indent="0" algn="l" defTabSz="711200">
            <a:lnSpc>
              <a:spcPct val="90000"/>
            </a:lnSpc>
            <a:spcBef>
              <a:spcPct val="0"/>
            </a:spcBef>
            <a:spcAft>
              <a:spcPct val="35000"/>
            </a:spcAft>
            <a:buNone/>
          </a:pPr>
          <a:r>
            <a:rPr lang="en-US" sz="1600" b="0" kern="1200" dirty="0">
              <a:solidFill>
                <a:sysClr val="window" lastClr="FFFFFF"/>
              </a:solidFill>
              <a:latin typeface="Calibri"/>
              <a:ea typeface="+mn-ea"/>
              <a:cs typeface="+mn-cs"/>
            </a:rPr>
            <a:t>- Skeleton of software</a:t>
          </a:r>
        </a:p>
        <a:p>
          <a:pPr marL="0" lvl="0" indent="0" algn="l" defTabSz="711200">
            <a:lnSpc>
              <a:spcPct val="90000"/>
            </a:lnSpc>
            <a:spcBef>
              <a:spcPct val="0"/>
            </a:spcBef>
            <a:spcAft>
              <a:spcPct val="35000"/>
            </a:spcAft>
            <a:buNone/>
          </a:pPr>
          <a:r>
            <a:rPr lang="en-US" sz="1600" b="0" kern="1200" dirty="0">
              <a:solidFill>
                <a:sysClr val="window" lastClr="FFFFFF"/>
              </a:solidFill>
              <a:latin typeface="Calibri"/>
              <a:ea typeface="+mn-ea"/>
              <a:cs typeface="+mn-cs"/>
            </a:rPr>
            <a:t>- Trade-off &amp; risk analysis</a:t>
          </a:r>
        </a:p>
      </dsp:txBody>
      <dsp:txXfrm>
        <a:off x="1784707" y="1994535"/>
        <a:ext cx="1732725" cy="1994535"/>
      </dsp:txXfrm>
    </dsp:sp>
    <dsp:sp modelId="{A5B729E4-0416-4F57-8ABF-6125EF3C6B10}">
      <dsp:nvSpPr>
        <dsp:cNvPr id="0" name=""/>
        <dsp:cNvSpPr/>
      </dsp:nvSpPr>
      <dsp:spPr>
        <a:xfrm>
          <a:off x="1836689" y="299180"/>
          <a:ext cx="1628762" cy="1660450"/>
        </a:xfrm>
        <a:prstGeom prst="ellipse">
          <a:avLst/>
        </a:prstGeom>
        <a:blipFill rotWithShape="1">
          <a:blip xmlns:r="http://schemas.openxmlformats.org/officeDocument/2006/relationships" r:embed="rId2"/>
          <a:stretch>
            <a:fillRect/>
          </a:stretch>
        </a:blipFill>
        <a:ln w="425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7ECBE528-68BF-4222-9AE5-2679E65CF402}">
      <dsp:nvSpPr>
        <dsp:cNvPr id="0" name=""/>
        <dsp:cNvSpPr/>
      </dsp:nvSpPr>
      <dsp:spPr>
        <a:xfrm>
          <a:off x="3569414" y="0"/>
          <a:ext cx="1732725" cy="4986337"/>
        </a:xfrm>
        <a:prstGeom prst="roundRect">
          <a:avLst>
            <a:gd name="adj" fmla="val 10000"/>
          </a:avLst>
        </a:prstGeom>
        <a:solidFill>
          <a:srgbClr val="964305">
            <a:hueOff val="7922463"/>
            <a:satOff val="-40347"/>
            <a:lumOff val="7450"/>
            <a:alphaOff val="0"/>
          </a:srgbClr>
        </a:solidFill>
        <a:ln w="425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0" u="sng" kern="1200" dirty="0">
              <a:solidFill>
                <a:sysClr val="window" lastClr="FFFFFF"/>
              </a:solidFill>
              <a:latin typeface="Calibri"/>
              <a:ea typeface="+mn-ea"/>
              <a:cs typeface="+mn-cs"/>
            </a:rPr>
            <a:t>Low Level Design</a:t>
          </a:r>
        </a:p>
        <a:p>
          <a:pPr marL="0" lvl="0" indent="0" algn="l" defTabSz="711200">
            <a:lnSpc>
              <a:spcPct val="90000"/>
            </a:lnSpc>
            <a:spcBef>
              <a:spcPct val="0"/>
            </a:spcBef>
            <a:spcAft>
              <a:spcPct val="35000"/>
            </a:spcAft>
            <a:buNone/>
          </a:pPr>
          <a:r>
            <a:rPr lang="en-US" sz="1600" b="0" u="none" kern="1200" dirty="0">
              <a:solidFill>
                <a:sysClr val="window" lastClr="FFFFFF"/>
              </a:solidFill>
              <a:latin typeface="Calibri"/>
              <a:ea typeface="+mn-ea"/>
              <a:cs typeface="+mn-cs"/>
            </a:rPr>
            <a:t>- Transition from architecture to code</a:t>
          </a:r>
        </a:p>
        <a:p>
          <a:pPr marL="0" lvl="0" indent="0" algn="l" defTabSz="711200">
            <a:lnSpc>
              <a:spcPct val="90000"/>
            </a:lnSpc>
            <a:spcBef>
              <a:spcPct val="0"/>
            </a:spcBef>
            <a:spcAft>
              <a:spcPct val="35000"/>
            </a:spcAft>
            <a:buNone/>
          </a:pPr>
          <a:r>
            <a:rPr lang="en-US" sz="1600" b="0" u="none" kern="1200" dirty="0">
              <a:solidFill>
                <a:sysClr val="window" lastClr="FFFFFF"/>
              </a:solidFill>
              <a:latin typeface="Calibri"/>
              <a:ea typeface="+mn-ea"/>
              <a:cs typeface="+mn-cs"/>
            </a:rPr>
            <a:t>- Class diagram</a:t>
          </a:r>
        </a:p>
        <a:p>
          <a:pPr marL="0" lvl="0" indent="0" algn="l" defTabSz="711200">
            <a:lnSpc>
              <a:spcPct val="90000"/>
            </a:lnSpc>
            <a:spcBef>
              <a:spcPct val="0"/>
            </a:spcBef>
            <a:spcAft>
              <a:spcPct val="35000"/>
            </a:spcAft>
            <a:buNone/>
          </a:pPr>
          <a:r>
            <a:rPr lang="en-US" sz="1600" b="0" u="none" kern="1200" dirty="0">
              <a:solidFill>
                <a:sysClr val="window" lastClr="FFFFFF"/>
              </a:solidFill>
              <a:latin typeface="Calibri"/>
              <a:ea typeface="+mn-ea"/>
              <a:cs typeface="+mn-cs"/>
            </a:rPr>
            <a:t>- Design patterns</a:t>
          </a:r>
        </a:p>
      </dsp:txBody>
      <dsp:txXfrm>
        <a:off x="3569414" y="1994535"/>
        <a:ext cx="1732725" cy="1994535"/>
      </dsp:txXfrm>
    </dsp:sp>
    <dsp:sp modelId="{447AEE3C-5CFC-45AD-BB4D-FBE558061B59}">
      <dsp:nvSpPr>
        <dsp:cNvPr id="0" name=""/>
        <dsp:cNvSpPr/>
      </dsp:nvSpPr>
      <dsp:spPr>
        <a:xfrm>
          <a:off x="3621396" y="299180"/>
          <a:ext cx="1628762" cy="1660450"/>
        </a:xfrm>
        <a:prstGeom prst="ellipse">
          <a:avLst/>
        </a:prstGeom>
        <a:blipFill rotWithShape="1">
          <a:blip xmlns:r="http://schemas.openxmlformats.org/officeDocument/2006/relationships" r:embed="rId3"/>
          <a:stretch>
            <a:fillRect/>
          </a:stretch>
        </a:blipFill>
        <a:ln w="425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07EC8BCA-E978-4220-B9F2-DB6C8734A541}">
      <dsp:nvSpPr>
        <dsp:cNvPr id="0" name=""/>
        <dsp:cNvSpPr/>
      </dsp:nvSpPr>
      <dsp:spPr>
        <a:xfrm>
          <a:off x="5354122" y="0"/>
          <a:ext cx="1732725" cy="4986337"/>
        </a:xfrm>
        <a:prstGeom prst="roundRect">
          <a:avLst>
            <a:gd name="adj" fmla="val 10000"/>
          </a:avLst>
        </a:prstGeom>
        <a:solidFill>
          <a:srgbClr val="964305">
            <a:hueOff val="11883694"/>
            <a:satOff val="-60520"/>
            <a:lumOff val="11175"/>
            <a:alphaOff val="0"/>
          </a:srgbClr>
        </a:solidFill>
        <a:ln w="425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0" u="sng" kern="1200" dirty="0">
              <a:solidFill>
                <a:sysClr val="window" lastClr="FFFFFF"/>
              </a:solidFill>
              <a:latin typeface="Calibri"/>
              <a:ea typeface="+mn-ea"/>
              <a:cs typeface="+mn-cs"/>
            </a:rPr>
            <a:t>Implementation</a:t>
          </a:r>
        </a:p>
        <a:p>
          <a:pPr marL="0" lvl="0" indent="0" algn="l" defTabSz="711200">
            <a:lnSpc>
              <a:spcPct val="90000"/>
            </a:lnSpc>
            <a:spcBef>
              <a:spcPct val="0"/>
            </a:spcBef>
            <a:spcAft>
              <a:spcPct val="35000"/>
            </a:spcAft>
            <a:buNone/>
          </a:pPr>
          <a:r>
            <a:rPr lang="en-US" sz="1600" b="0" u="none" kern="1200" dirty="0">
              <a:solidFill>
                <a:sysClr val="window" lastClr="FFFFFF"/>
              </a:solidFill>
              <a:latin typeface="Calibri"/>
              <a:ea typeface="+mn-ea"/>
              <a:cs typeface="+mn-cs"/>
            </a:rPr>
            <a:t>- Coding</a:t>
          </a:r>
        </a:p>
        <a:p>
          <a:pPr marL="0" lvl="0" indent="0" algn="l" defTabSz="711200">
            <a:lnSpc>
              <a:spcPct val="90000"/>
            </a:lnSpc>
            <a:spcBef>
              <a:spcPct val="0"/>
            </a:spcBef>
            <a:spcAft>
              <a:spcPct val="35000"/>
            </a:spcAft>
            <a:buNone/>
          </a:pPr>
          <a:r>
            <a:rPr lang="en-US" sz="1600" b="0" u="none" kern="1200" dirty="0">
              <a:solidFill>
                <a:sysClr val="window" lastClr="FFFFFF"/>
              </a:solidFill>
              <a:latin typeface="Calibri"/>
              <a:ea typeface="+mn-ea"/>
              <a:cs typeface="+mn-cs"/>
            </a:rPr>
            <a:t>- Testing</a:t>
          </a:r>
          <a:r>
            <a:rPr lang="en-US" sz="1600" b="0" kern="1200" dirty="0">
              <a:solidFill>
                <a:sysClr val="window" lastClr="FFFFFF"/>
              </a:solidFill>
              <a:latin typeface="Calibri"/>
              <a:ea typeface="+mn-ea"/>
              <a:cs typeface="+mn-cs"/>
            </a:rPr>
            <a:t>  </a:t>
          </a:r>
        </a:p>
      </dsp:txBody>
      <dsp:txXfrm>
        <a:off x="5354122" y="1994535"/>
        <a:ext cx="1732725" cy="1994535"/>
      </dsp:txXfrm>
    </dsp:sp>
    <dsp:sp modelId="{533DB2D7-FF5F-4DA0-9C32-998D1012BEB1}">
      <dsp:nvSpPr>
        <dsp:cNvPr id="0" name=""/>
        <dsp:cNvSpPr/>
      </dsp:nvSpPr>
      <dsp:spPr>
        <a:xfrm>
          <a:off x="5406103" y="299180"/>
          <a:ext cx="1628762" cy="1660450"/>
        </a:xfrm>
        <a:prstGeom prst="ellipse">
          <a:avLst/>
        </a:prstGeom>
        <a:blipFill rotWithShape="1">
          <a:blip xmlns:r="http://schemas.openxmlformats.org/officeDocument/2006/relationships" r:embed="rId4"/>
          <a:stretch>
            <a:fillRect/>
          </a:stretch>
        </a:blipFill>
        <a:ln w="425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9D405869-D4FC-4C05-BE76-CCAC5758138E}">
      <dsp:nvSpPr>
        <dsp:cNvPr id="0" name=""/>
        <dsp:cNvSpPr/>
      </dsp:nvSpPr>
      <dsp:spPr>
        <a:xfrm>
          <a:off x="7138829" y="0"/>
          <a:ext cx="1732725" cy="4986337"/>
        </a:xfrm>
        <a:prstGeom prst="roundRect">
          <a:avLst>
            <a:gd name="adj" fmla="val 10000"/>
          </a:avLst>
        </a:prstGeom>
        <a:solidFill>
          <a:srgbClr val="964305">
            <a:hueOff val="11883694"/>
            <a:satOff val="-60520"/>
            <a:lumOff val="11175"/>
            <a:alphaOff val="0"/>
          </a:srgbClr>
        </a:solidFill>
        <a:ln w="425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0" u="sng" kern="1200" dirty="0">
              <a:solidFill>
                <a:sysClr val="window" lastClr="FFFFFF"/>
              </a:solidFill>
              <a:latin typeface="Calibri"/>
              <a:ea typeface="+mn-ea"/>
              <a:cs typeface="+mn-cs"/>
            </a:rPr>
            <a:t>Maintenance</a:t>
          </a:r>
        </a:p>
        <a:p>
          <a:pPr marL="0" lvl="0" indent="0" algn="l" defTabSz="711200">
            <a:lnSpc>
              <a:spcPct val="90000"/>
            </a:lnSpc>
            <a:spcBef>
              <a:spcPct val="0"/>
            </a:spcBef>
            <a:spcAft>
              <a:spcPct val="35000"/>
            </a:spcAft>
            <a:buNone/>
          </a:pPr>
          <a:r>
            <a:rPr lang="en-US" sz="1600" b="0" kern="1200" dirty="0">
              <a:solidFill>
                <a:sysClr val="window" lastClr="FFFFFF"/>
              </a:solidFill>
              <a:latin typeface="Calibri"/>
              <a:ea typeface="+mn-ea"/>
              <a:cs typeface="+mn-cs"/>
            </a:rPr>
            <a:t>- Change request</a:t>
          </a:r>
        </a:p>
        <a:p>
          <a:pPr marL="0" lvl="0" indent="0" algn="l" defTabSz="711200">
            <a:lnSpc>
              <a:spcPct val="90000"/>
            </a:lnSpc>
            <a:spcBef>
              <a:spcPct val="0"/>
            </a:spcBef>
            <a:spcAft>
              <a:spcPct val="35000"/>
            </a:spcAft>
            <a:buNone/>
          </a:pPr>
          <a:r>
            <a:rPr lang="en-US" sz="1600" b="0" kern="1200" dirty="0">
              <a:solidFill>
                <a:sysClr val="window" lastClr="FFFFFF"/>
              </a:solidFill>
              <a:latin typeface="Calibri"/>
              <a:ea typeface="+mn-ea"/>
              <a:cs typeface="+mn-cs"/>
            </a:rPr>
            <a:t>- Impact analysis</a:t>
          </a:r>
        </a:p>
        <a:p>
          <a:pPr marL="0" lvl="0" indent="0" algn="l" defTabSz="711200">
            <a:lnSpc>
              <a:spcPct val="90000"/>
            </a:lnSpc>
            <a:spcBef>
              <a:spcPct val="0"/>
            </a:spcBef>
            <a:spcAft>
              <a:spcPct val="35000"/>
            </a:spcAft>
            <a:buNone/>
          </a:pPr>
          <a:r>
            <a:rPr lang="en-US" sz="1600" b="0" kern="1200" dirty="0">
              <a:solidFill>
                <a:sysClr val="window" lastClr="FFFFFF"/>
              </a:solidFill>
              <a:latin typeface="Calibri"/>
              <a:ea typeface="+mn-ea"/>
              <a:cs typeface="+mn-cs"/>
            </a:rPr>
            <a:t>- Documentation</a:t>
          </a:r>
        </a:p>
      </dsp:txBody>
      <dsp:txXfrm>
        <a:off x="7138829" y="1994535"/>
        <a:ext cx="1732725" cy="1994535"/>
      </dsp:txXfrm>
    </dsp:sp>
    <dsp:sp modelId="{B37D7FF5-BC4F-49B2-BF5C-09EE4D8B5778}">
      <dsp:nvSpPr>
        <dsp:cNvPr id="0" name=""/>
        <dsp:cNvSpPr/>
      </dsp:nvSpPr>
      <dsp:spPr>
        <a:xfrm>
          <a:off x="7190811" y="299180"/>
          <a:ext cx="1628762" cy="1660450"/>
        </a:xfrm>
        <a:prstGeom prst="ellipse">
          <a:avLst/>
        </a:prstGeom>
        <a:blipFill rotWithShape="1">
          <a:blip xmlns:r="http://schemas.openxmlformats.org/officeDocument/2006/relationships" r:embed="rId5"/>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0144E7-0CBA-45A6-A762-F815E9C25F97}">
      <dsp:nvSpPr>
        <dsp:cNvPr id="0" name=""/>
        <dsp:cNvSpPr/>
      </dsp:nvSpPr>
      <dsp:spPr>
        <a:xfrm flipH="1" flipV="1">
          <a:off x="3808867" y="4377541"/>
          <a:ext cx="1194728" cy="541082"/>
        </a:xfrm>
        <a:prstGeom prst="leftRightArrow">
          <a:avLst/>
        </a:prstGeom>
        <a:noFill/>
        <a:ln w="425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3">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565C9-8D07-4FC5-A778-DF44C1CB7750}"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A5DE7-437E-4106-AB85-8F06CD67F53C}" type="slidenum">
              <a:rPr lang="en-US" smtClean="0"/>
              <a:t>‹#›</a:t>
            </a:fld>
            <a:endParaRPr lang="en-US"/>
          </a:p>
        </p:txBody>
      </p:sp>
    </p:spTree>
    <p:extLst>
      <p:ext uri="{BB962C8B-B14F-4D97-AF65-F5344CB8AC3E}">
        <p14:creationId xmlns:p14="http://schemas.microsoft.com/office/powerpoint/2010/main" val="1758667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structure and vision</a:t>
            </a:r>
          </a:p>
        </p:txBody>
      </p:sp>
      <p:sp>
        <p:nvSpPr>
          <p:cNvPr id="4" name="Slide Number Placeholder 3"/>
          <p:cNvSpPr>
            <a:spLocks noGrp="1"/>
          </p:cNvSpPr>
          <p:nvPr>
            <p:ph type="sldNum" sz="quarter" idx="5"/>
          </p:nvPr>
        </p:nvSpPr>
        <p:spPr/>
        <p:txBody>
          <a:bodyPr/>
          <a:lstStyle/>
          <a:p>
            <a:fld id="{0D4A5DE7-437E-4106-AB85-8F06CD67F53C}" type="slidenum">
              <a:rPr lang="en-US" smtClean="0"/>
              <a:t>4</a:t>
            </a:fld>
            <a:endParaRPr lang="en-US"/>
          </a:p>
        </p:txBody>
      </p:sp>
    </p:spTree>
    <p:extLst>
      <p:ext uri="{BB962C8B-B14F-4D97-AF65-F5344CB8AC3E}">
        <p14:creationId xmlns:p14="http://schemas.microsoft.com/office/powerpoint/2010/main" val="3385941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will focus on analyzing recent or impactful architectural failures and why/how they occurred. </a:t>
            </a:r>
          </a:p>
          <a:p>
            <a:r>
              <a:rPr lang="en-US" dirty="0"/>
              <a:t>Some flexibility for a “choose your own adventure” project, where you can do your own preferred project topic. However, this will require some extra preparation and approval </a:t>
            </a:r>
            <a:r>
              <a:rPr lang="en-US"/>
              <a:t>in advance. </a:t>
            </a:r>
            <a:endParaRPr lang="en-US" dirty="0"/>
          </a:p>
        </p:txBody>
      </p:sp>
      <p:sp>
        <p:nvSpPr>
          <p:cNvPr id="4" name="Slide Number Placeholder 3"/>
          <p:cNvSpPr>
            <a:spLocks noGrp="1"/>
          </p:cNvSpPr>
          <p:nvPr>
            <p:ph type="sldNum" sz="quarter" idx="5"/>
          </p:nvPr>
        </p:nvSpPr>
        <p:spPr/>
        <p:txBody>
          <a:bodyPr/>
          <a:lstStyle/>
          <a:p>
            <a:fld id="{0D4A5DE7-437E-4106-AB85-8F06CD67F53C}" type="slidenum">
              <a:rPr lang="en-US" smtClean="0"/>
              <a:t>19</a:t>
            </a:fld>
            <a:endParaRPr lang="en-US"/>
          </a:p>
        </p:txBody>
      </p:sp>
    </p:spTree>
    <p:extLst>
      <p:ext uri="{BB962C8B-B14F-4D97-AF65-F5344CB8AC3E}">
        <p14:creationId xmlns:p14="http://schemas.microsoft.com/office/powerpoint/2010/main" val="286054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System’s “What” not the “How”</a:t>
            </a:r>
          </a:p>
        </p:txBody>
      </p:sp>
      <p:sp>
        <p:nvSpPr>
          <p:cNvPr id="4" name="Slide Number Placeholder 3"/>
          <p:cNvSpPr>
            <a:spLocks noGrp="1"/>
          </p:cNvSpPr>
          <p:nvPr>
            <p:ph type="sldNum" sz="quarter" idx="5"/>
          </p:nvPr>
        </p:nvSpPr>
        <p:spPr/>
        <p:txBody>
          <a:bodyPr/>
          <a:lstStyle/>
          <a:p>
            <a:fld id="{0D4A5DE7-437E-4106-AB85-8F06CD67F53C}" type="slidenum">
              <a:rPr lang="en-US" smtClean="0"/>
              <a:t>5</a:t>
            </a:fld>
            <a:endParaRPr lang="en-US"/>
          </a:p>
        </p:txBody>
      </p:sp>
    </p:spTree>
    <p:extLst>
      <p:ext uri="{BB962C8B-B14F-4D97-AF65-F5344CB8AC3E}">
        <p14:creationId xmlns:p14="http://schemas.microsoft.com/office/powerpoint/2010/main" val="87023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type of non-functional requirement is the one on the bottom? Security. </a:t>
            </a:r>
          </a:p>
        </p:txBody>
      </p:sp>
      <p:sp>
        <p:nvSpPr>
          <p:cNvPr id="4" name="Slide Number Placeholder 3"/>
          <p:cNvSpPr>
            <a:spLocks noGrp="1"/>
          </p:cNvSpPr>
          <p:nvPr>
            <p:ph type="sldNum" sz="quarter" idx="5"/>
          </p:nvPr>
        </p:nvSpPr>
        <p:spPr/>
        <p:txBody>
          <a:bodyPr/>
          <a:lstStyle/>
          <a:p>
            <a:fld id="{0D4A5DE7-437E-4106-AB85-8F06CD67F53C}" type="slidenum">
              <a:rPr lang="en-US" smtClean="0"/>
              <a:t>6</a:t>
            </a:fld>
            <a:endParaRPr lang="en-US"/>
          </a:p>
        </p:txBody>
      </p:sp>
    </p:spTree>
    <p:extLst>
      <p:ext uri="{BB962C8B-B14F-4D97-AF65-F5344CB8AC3E}">
        <p14:creationId xmlns:p14="http://schemas.microsoft.com/office/powerpoint/2010/main" val="1937682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8</a:t>
            </a:fld>
            <a:endParaRPr lang="en-US"/>
          </a:p>
        </p:txBody>
      </p:sp>
      <p:sp>
        <p:nvSpPr>
          <p:cNvPr id="5" name="Footer Placeholder 4"/>
          <p:cNvSpPr>
            <a:spLocks noGrp="1"/>
          </p:cNvSpPr>
          <p:nvPr>
            <p:ph type="ftr" sz="quarter" idx="11"/>
          </p:nvPr>
        </p:nvSpPr>
        <p:spPr/>
        <p:txBody>
          <a:bodyPr/>
          <a:lstStyle/>
          <a:p>
            <a:r>
              <a:rPr lang="en-US" dirty="0"/>
              <a:t>All Rights Reserved (Mehdi </a:t>
            </a:r>
            <a:r>
              <a:rPr lang="en-US" dirty="0" err="1"/>
              <a:t>Mirakhorli</a:t>
            </a:r>
            <a:r>
              <a:rPr lang="en-US"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EBC5AE-ED5A-41F3-B716-20981A0091FB}" type="slidenum">
              <a:rPr lang="en-US" smtClean="0">
                <a:solidFill>
                  <a:prstClr val="black"/>
                </a:solidFill>
              </a:rPr>
              <a:pPr/>
              <a:t>9</a:t>
            </a:fld>
            <a:endParaRPr lang="en-US">
              <a:solidFill>
                <a:prstClr val="black"/>
              </a:solidFill>
            </a:endParaRPr>
          </a:p>
        </p:txBody>
      </p:sp>
      <p:sp>
        <p:nvSpPr>
          <p:cNvPr id="5" name="Footer Placeholder 4"/>
          <p:cNvSpPr>
            <a:spLocks noGrp="1"/>
          </p:cNvSpPr>
          <p:nvPr>
            <p:ph type="ftr" sz="quarter" idx="11"/>
          </p:nvPr>
        </p:nvSpPr>
        <p:spPr/>
        <p:txBody>
          <a:bodyPr/>
          <a:lstStyle/>
          <a:p>
            <a:r>
              <a:rPr lang="en-US" dirty="0"/>
              <a:t>All Rights Reserved (Mehdi </a:t>
            </a:r>
            <a:r>
              <a:rPr lang="en-US" dirty="0" err="1"/>
              <a:t>Mirakhorli</a:t>
            </a:r>
            <a:r>
              <a:rPr lang="en-US" dirty="0"/>
              <a:t>)</a:t>
            </a:r>
          </a:p>
        </p:txBody>
      </p:sp>
    </p:spTree>
    <p:extLst>
      <p:ext uri="{BB962C8B-B14F-4D97-AF65-F5344CB8AC3E}">
        <p14:creationId xmlns:p14="http://schemas.microsoft.com/office/powerpoint/2010/main" val="3671286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endParaRPr lang="en-US" dirty="0"/>
          </a:p>
        </p:txBody>
      </p:sp>
      <p:sp>
        <p:nvSpPr>
          <p:cNvPr id="4" name="Slide Number Placeholder 3"/>
          <p:cNvSpPr>
            <a:spLocks noGrp="1"/>
          </p:cNvSpPr>
          <p:nvPr>
            <p:ph type="sldNum" sz="quarter" idx="10"/>
          </p:nvPr>
        </p:nvSpPr>
        <p:spPr/>
        <p:txBody>
          <a:bodyPr/>
          <a:lstStyle/>
          <a:p>
            <a:fld id="{CA81E32A-1C7F-46A2-B7B0-A052DDE674BA}" type="slidenum">
              <a:rPr lang="en-US" smtClean="0"/>
              <a:pPr/>
              <a:t>12</a:t>
            </a:fld>
            <a:endParaRPr lang="en-US"/>
          </a:p>
        </p:txBody>
      </p:sp>
      <p:sp>
        <p:nvSpPr>
          <p:cNvPr id="5" name="Footer Placeholder 4"/>
          <p:cNvSpPr>
            <a:spLocks noGrp="1"/>
          </p:cNvSpPr>
          <p:nvPr>
            <p:ph type="ftr" sz="quarter" idx="11"/>
          </p:nvPr>
        </p:nvSpPr>
        <p:spPr/>
        <p:txBody>
          <a:bodyPr/>
          <a:lstStyle/>
          <a:p>
            <a:r>
              <a:rPr lang="en-US" dirty="0"/>
              <a:t>All Rights Reserved (Mehdi </a:t>
            </a:r>
            <a:r>
              <a:rPr lang="en-US" dirty="0" err="1"/>
              <a:t>Mirakhorli</a:t>
            </a:r>
            <a:r>
              <a:rPr lang="en-US" dirty="0"/>
              <a:t>)</a:t>
            </a:r>
          </a:p>
        </p:txBody>
      </p:sp>
    </p:spTree>
    <p:extLst>
      <p:ext uri="{BB962C8B-B14F-4D97-AF65-F5344CB8AC3E}">
        <p14:creationId xmlns:p14="http://schemas.microsoft.com/office/powerpoint/2010/main" val="3928371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Image example: decomposing the system into modules</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13</a:t>
            </a:fld>
            <a:endParaRPr lang="en-US"/>
          </a:p>
        </p:txBody>
      </p:sp>
      <p:sp>
        <p:nvSpPr>
          <p:cNvPr id="5" name="Footer Placeholder 4"/>
          <p:cNvSpPr>
            <a:spLocks noGrp="1"/>
          </p:cNvSpPr>
          <p:nvPr>
            <p:ph type="ftr" sz="quarter" idx="11"/>
          </p:nvPr>
        </p:nvSpPr>
        <p:spPr/>
        <p:txBody>
          <a:bodyPr/>
          <a:lstStyle/>
          <a:p>
            <a:r>
              <a:rPr lang="en-US" dirty="0"/>
              <a:t>All Rights Reserved (Mehdi </a:t>
            </a:r>
            <a:r>
              <a:rPr lang="en-US" dirty="0" err="1"/>
              <a:t>Mirakhorli</a:t>
            </a:r>
            <a:r>
              <a:rPr lang="en-US" dirty="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activities – not assessments</a:t>
            </a:r>
          </a:p>
          <a:p>
            <a:r>
              <a:rPr lang="en-US" dirty="0"/>
              <a:t>Quizzes – assess your knowledge</a:t>
            </a:r>
          </a:p>
          <a:p>
            <a:r>
              <a:rPr lang="en-US" dirty="0"/>
              <a:t>Assignments – primarily group assignments; I will let you choose your own group of 3 people, BUT no complaining about your teammates; each assignment will have a short presentation/demo</a:t>
            </a:r>
          </a:p>
          <a:p>
            <a:r>
              <a:rPr lang="en-US" dirty="0"/>
              <a:t>Final project – group</a:t>
            </a:r>
          </a:p>
        </p:txBody>
      </p:sp>
      <p:sp>
        <p:nvSpPr>
          <p:cNvPr id="4" name="Footer Placeholder 3"/>
          <p:cNvSpPr>
            <a:spLocks noGrp="1"/>
          </p:cNvSpPr>
          <p:nvPr>
            <p:ph type="ftr" sz="quarter" idx="4"/>
          </p:nvPr>
        </p:nvSpPr>
        <p:spPr/>
        <p:txBody>
          <a:bodyPr/>
          <a:lstStyle/>
          <a:p>
            <a:r>
              <a:rPr lang="en-US" dirty="0"/>
              <a:t>All Rights Reserved (Mehdi </a:t>
            </a:r>
            <a:r>
              <a:rPr lang="en-US" dirty="0" err="1"/>
              <a:t>Mirakhorli</a:t>
            </a:r>
            <a:r>
              <a:rPr lang="en-US" dirty="0"/>
              <a:t>)</a:t>
            </a:r>
          </a:p>
        </p:txBody>
      </p:sp>
      <p:sp>
        <p:nvSpPr>
          <p:cNvPr id="5" name="Slide Number Placeholder 4"/>
          <p:cNvSpPr>
            <a:spLocks noGrp="1"/>
          </p:cNvSpPr>
          <p:nvPr>
            <p:ph type="sldNum" sz="quarter" idx="5"/>
          </p:nvPr>
        </p:nvSpPr>
        <p:spPr/>
        <p:txBody>
          <a:bodyPr/>
          <a:lstStyle/>
          <a:p>
            <a:fld id="{CA81E32A-1C7F-46A2-B7B0-A052DDE674BA}" type="slidenum">
              <a:rPr lang="en-US" smtClean="0"/>
              <a:pPr/>
              <a:t>17</a:t>
            </a:fld>
            <a:endParaRPr lang="en-US"/>
          </a:p>
        </p:txBody>
      </p:sp>
    </p:spTree>
    <p:extLst>
      <p:ext uri="{BB962C8B-B14F-4D97-AF65-F5344CB8AC3E}">
        <p14:creationId xmlns:p14="http://schemas.microsoft.com/office/powerpoint/2010/main" val="399487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rPr>
              <a:t>Students wishing to receive full credit for class participation must participate in project team meetings, complete quizzes and assignments on time, and contribute to the learning process in the classroom in a positive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rPr>
              <a:t>An individual’s project grade can increase or decrease based on peer evaluations and instructor observations</a:t>
            </a:r>
          </a:p>
          <a:p>
            <a:endParaRPr lang="en-US" dirty="0"/>
          </a:p>
          <a:p>
            <a:r>
              <a:rPr lang="en-US" sz="1200" dirty="0">
                <a:effectLst/>
                <a:latin typeface="Arial" panose="020B0604020202020204" pitchFamily="34" charset="0"/>
              </a:rPr>
              <a:t>Please keep in mind that if you miss many classes, even though only up to 5% will be taken off for attendance, it is likely that you will also have lower scores overall due to missed class activities, quizzes, or exams.</a:t>
            </a:r>
            <a:br>
              <a:rPr lang="en-US" sz="1200" dirty="0"/>
            </a:br>
            <a:r>
              <a:rPr lang="en-US" sz="1200" dirty="0">
                <a:effectLst/>
                <a:latin typeface="Arial" panose="020B0604020202020204" pitchFamily="34" charset="0"/>
              </a:rPr>
              <a:t>Excused absences include documented illness, family emergencies, job interviews, or academic/school-related activities such as participation in a conference or an athletic team event. Contact the instructor as soon as possible: if you know you will miss a class.</a:t>
            </a:r>
            <a:endParaRPr lang="en-US" dirty="0"/>
          </a:p>
        </p:txBody>
      </p:sp>
      <p:sp>
        <p:nvSpPr>
          <p:cNvPr id="4" name="Footer Placeholder 3"/>
          <p:cNvSpPr>
            <a:spLocks noGrp="1"/>
          </p:cNvSpPr>
          <p:nvPr>
            <p:ph type="ftr" sz="quarter" idx="4"/>
          </p:nvPr>
        </p:nvSpPr>
        <p:spPr/>
        <p:txBody>
          <a:bodyPr/>
          <a:lstStyle/>
          <a:p>
            <a:r>
              <a:rPr lang="en-US" dirty="0"/>
              <a:t>All Rights Reserved (Mehdi </a:t>
            </a:r>
            <a:r>
              <a:rPr lang="en-US" dirty="0" err="1"/>
              <a:t>Mirakhorli</a:t>
            </a:r>
            <a:r>
              <a:rPr lang="en-US" dirty="0"/>
              <a:t>)</a:t>
            </a:r>
          </a:p>
        </p:txBody>
      </p:sp>
      <p:sp>
        <p:nvSpPr>
          <p:cNvPr id="5" name="Slide Number Placeholder 4"/>
          <p:cNvSpPr>
            <a:spLocks noGrp="1"/>
          </p:cNvSpPr>
          <p:nvPr>
            <p:ph type="sldNum" sz="quarter" idx="5"/>
          </p:nvPr>
        </p:nvSpPr>
        <p:spPr/>
        <p:txBody>
          <a:bodyPr/>
          <a:lstStyle/>
          <a:p>
            <a:fld id="{CA81E32A-1C7F-46A2-B7B0-A052DDE674BA}" type="slidenum">
              <a:rPr lang="en-US" smtClean="0"/>
              <a:pPr/>
              <a:t>18</a:t>
            </a:fld>
            <a:endParaRPr lang="en-US"/>
          </a:p>
        </p:txBody>
      </p:sp>
    </p:spTree>
    <p:extLst>
      <p:ext uri="{BB962C8B-B14F-4D97-AF65-F5344CB8AC3E}">
        <p14:creationId xmlns:p14="http://schemas.microsoft.com/office/powerpoint/2010/main" val="211804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FCF1-8193-2E06-4F6C-AED7BBD5F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5DD8EB-EB4B-ED3B-B830-73A85EFC3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B7F57B-991B-7275-A926-71D05FF51802}"/>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5" name="Footer Placeholder 4">
            <a:extLst>
              <a:ext uri="{FF2B5EF4-FFF2-40B4-BE49-F238E27FC236}">
                <a16:creationId xmlns:a16="http://schemas.microsoft.com/office/drawing/2014/main" id="{3DE57F66-F2F4-D948-4FE4-34E9B5153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4D465D-BCF0-36FC-9468-DE32005C05EF}"/>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19325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4019-B1E0-74D6-DA18-15D1AD92A8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7184B3-BF6B-9C80-DE19-C3C975A0F5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1CE2B-7094-6B88-4206-2050022908A9}"/>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5" name="Footer Placeholder 4">
            <a:extLst>
              <a:ext uri="{FF2B5EF4-FFF2-40B4-BE49-F238E27FC236}">
                <a16:creationId xmlns:a16="http://schemas.microsoft.com/office/drawing/2014/main" id="{FBB695C3-1308-885B-8F92-D5B912028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F72DC-E108-776E-2B00-23DED295AE72}"/>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1288864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E9E9BC-A5AC-3CBC-39D6-878D1CBCED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EA27EB-CE20-3529-04B4-6D416A7C55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F8F89-0011-7E8E-67D1-D47DBE6401CE}"/>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5" name="Footer Placeholder 4">
            <a:extLst>
              <a:ext uri="{FF2B5EF4-FFF2-40B4-BE49-F238E27FC236}">
                <a16:creationId xmlns:a16="http://schemas.microsoft.com/office/drawing/2014/main" id="{C04BF7D9-D681-0539-C55B-A7ADD0A59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97433-A586-8198-8292-5DC3674321A3}"/>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4019387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Heading Only">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762000"/>
          </a:xfrm>
          <a:solidFill>
            <a:schemeClr val="accent6">
              <a:shade val="75000"/>
            </a:schemeClr>
          </a:solidFill>
        </p:spPr>
        <p:txBody>
          <a:bodyPr>
            <a:noAutofit/>
          </a:bodyPr>
          <a:lstStyle>
            <a:lvl1pPr>
              <a:defRPr sz="3200" b="1">
                <a:solidFill>
                  <a:schemeClr val="bg1"/>
                </a:solidFill>
              </a:defRPr>
            </a:lvl1pPr>
            <a:extLst/>
          </a:lstStyle>
          <a:p>
            <a:pPr lvl="0"/>
            <a:endParaRPr lang="en-US" dirty="0"/>
          </a:p>
        </p:txBody>
      </p:sp>
      <p:sp>
        <p:nvSpPr>
          <p:cNvPr id="16" name="Text Placeholder 2"/>
          <p:cNvSpPr>
            <a:spLocks noGrp="1"/>
          </p:cNvSpPr>
          <p:nvPr>
            <p:ph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896C0-6EFA-4806-867F-87BB6D2DC7B5}" type="datetime1">
              <a:rPr lang="en-US" smtClean="0">
                <a:solidFill>
                  <a:prstClr val="black">
                    <a:tint val="75000"/>
                  </a:prstClr>
                </a:solidFill>
              </a:rPr>
              <a:t>8/12/2024</a:t>
            </a:fld>
            <a:endParaRPr lang="en-US">
              <a:solidFill>
                <a:prstClr val="black">
                  <a:tint val="75000"/>
                </a:prstClr>
              </a:solidFill>
            </a:endParaRPr>
          </a:p>
        </p:txBody>
      </p:sp>
      <p:sp>
        <p:nvSpPr>
          <p:cNvPr id="1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solidFill>
                  <a:prstClr val="black">
                    <a:tint val="75000"/>
                  </a:prstClr>
                </a:solidFill>
              </a:rPr>
              <a:t>All Rights Reserved (Mehdi Mirakhorli, Viktoria Koscinski)</a:t>
            </a:r>
          </a:p>
        </p:txBody>
      </p:sp>
      <p:sp>
        <p:nvSpPr>
          <p:cNvPr id="20"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D0FC35-6251-448B-B877-BB3E704B22A7}" type="slidenum">
              <a:rPr lang="en-US" smtClean="0">
                <a:solidFill>
                  <a:prstClr val="black">
                    <a:tint val="75000"/>
                  </a:prstClr>
                </a:solidFill>
              </a:rPr>
              <a:pPr/>
              <a:t>‹#›</a:t>
            </a:fld>
            <a:endParaRPr lang="en-US">
              <a:solidFill>
                <a:prstClr val="black">
                  <a:tint val="75000"/>
                </a:prstClr>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3946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4BAE-33F9-13AC-3A98-61FD9297E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C96171-9872-E6D8-DE5F-3B87CF6328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626E5-C076-B931-3296-3042D1B1CAC6}"/>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5" name="Footer Placeholder 4">
            <a:extLst>
              <a:ext uri="{FF2B5EF4-FFF2-40B4-BE49-F238E27FC236}">
                <a16:creationId xmlns:a16="http://schemas.microsoft.com/office/drawing/2014/main" id="{0DCBCDA3-6C27-55BF-0368-C133F3932C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0A0ED-96F2-CAF4-47A5-B15E7111E853}"/>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235800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5736-D47F-F838-81A5-6598716279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C3940A-E345-CC6B-EC37-79A0DD474F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D376A0-C368-2646-DFDB-03B8269E0C04}"/>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5" name="Footer Placeholder 4">
            <a:extLst>
              <a:ext uri="{FF2B5EF4-FFF2-40B4-BE49-F238E27FC236}">
                <a16:creationId xmlns:a16="http://schemas.microsoft.com/office/drawing/2014/main" id="{6464ECB3-EFBD-E16B-8FBA-076E17431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CF062-2B3A-3E43-89E5-DE9A434AF662}"/>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364167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3DC5-C6FD-8B90-F496-237BD9C6A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CBF7CC-E1F6-7FF8-05F0-A53DCFC1DA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7BCD51-E44A-23AC-ADCE-01B422E0F7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EF306E-AEA6-8911-4A91-1EFB7A76FC61}"/>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6" name="Footer Placeholder 5">
            <a:extLst>
              <a:ext uri="{FF2B5EF4-FFF2-40B4-BE49-F238E27FC236}">
                <a16:creationId xmlns:a16="http://schemas.microsoft.com/office/drawing/2014/main" id="{9FB9AE68-0A73-1F3A-3B37-FB9C93BCBE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C2175-2DF5-49F7-A36E-BA64ECE6AD30}"/>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3190225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99DF-38DC-842C-0021-F513C87D60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776911-4EDF-F834-1366-E8F89B6D0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CBD077-73E7-F360-11D6-FBFA2FC448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4EE22A-0F35-56F0-F368-1E5F40E09C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F1127D-A2B4-6A42-166A-46A581A2F9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01F12E-6DEC-0A1F-D979-058CCED4204A}"/>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8" name="Footer Placeholder 7">
            <a:extLst>
              <a:ext uri="{FF2B5EF4-FFF2-40B4-BE49-F238E27FC236}">
                <a16:creationId xmlns:a16="http://schemas.microsoft.com/office/drawing/2014/main" id="{2714B875-8151-BAB3-3D5A-64F0562164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8BBAEE-F4A9-9358-8287-49A759A2C504}"/>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4179068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BBA0-B6C9-BEE5-BE39-7D77EF999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7EB69F-E13C-B137-5722-E19430500B3B}"/>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4" name="Footer Placeholder 3">
            <a:extLst>
              <a:ext uri="{FF2B5EF4-FFF2-40B4-BE49-F238E27FC236}">
                <a16:creationId xmlns:a16="http://schemas.microsoft.com/office/drawing/2014/main" id="{2860A55B-7338-CB41-9B6C-675819037F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702D84-C555-780E-3F68-A0EF9C6B9969}"/>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2631088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02F6AD-03CA-9F96-50AC-802A046225E3}"/>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3" name="Footer Placeholder 2">
            <a:extLst>
              <a:ext uri="{FF2B5EF4-FFF2-40B4-BE49-F238E27FC236}">
                <a16:creationId xmlns:a16="http://schemas.microsoft.com/office/drawing/2014/main" id="{7DB7C2EB-7E44-35B1-BB78-E95CF9A744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694E85-4A2A-BB27-F7F8-692DCF41D967}"/>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135838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DE0D-2797-0F4C-1215-414F9CED12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D7199D-A42F-E1DB-60C4-F6B25A7942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94282F-A7EA-E91E-B42E-923D44E72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6331CC-857E-A49C-577B-FC5C752FC6C2}"/>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6" name="Footer Placeholder 5">
            <a:extLst>
              <a:ext uri="{FF2B5EF4-FFF2-40B4-BE49-F238E27FC236}">
                <a16:creationId xmlns:a16="http://schemas.microsoft.com/office/drawing/2014/main" id="{76371AEB-887B-4F4B-3973-B290E7FCE0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A355C3-F920-3CDF-FEBF-F4762595E2A1}"/>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3826698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1C44-FD5B-8603-EE8C-DBD6213F12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EBBD54-F04A-249D-1714-8D51BB1F7F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3966F5-5C51-4F98-E9AA-6BACFC1DDA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E661D7-D169-06A9-2B9E-60F23CD19931}"/>
              </a:ext>
            </a:extLst>
          </p:cNvPr>
          <p:cNvSpPr>
            <a:spLocks noGrp="1"/>
          </p:cNvSpPr>
          <p:nvPr>
            <p:ph type="dt" sz="half" idx="10"/>
          </p:nvPr>
        </p:nvSpPr>
        <p:spPr/>
        <p:txBody>
          <a:bodyPr/>
          <a:lstStyle/>
          <a:p>
            <a:fld id="{C588C40E-A121-4374-82C9-636BC01D8066}" type="datetimeFigureOut">
              <a:rPr lang="en-US" smtClean="0"/>
              <a:t>8/12/2024</a:t>
            </a:fld>
            <a:endParaRPr lang="en-US"/>
          </a:p>
        </p:txBody>
      </p:sp>
      <p:sp>
        <p:nvSpPr>
          <p:cNvPr id="6" name="Footer Placeholder 5">
            <a:extLst>
              <a:ext uri="{FF2B5EF4-FFF2-40B4-BE49-F238E27FC236}">
                <a16:creationId xmlns:a16="http://schemas.microsoft.com/office/drawing/2014/main" id="{D1CCD4D0-0743-4A86-C89D-12F72F8EC3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6486C-37AB-12B5-9D74-FC316E3434DC}"/>
              </a:ext>
            </a:extLst>
          </p:cNvPr>
          <p:cNvSpPr>
            <a:spLocks noGrp="1"/>
          </p:cNvSpPr>
          <p:nvPr>
            <p:ph type="sldNum" sz="quarter" idx="12"/>
          </p:nvPr>
        </p:nvSpPr>
        <p:spPr/>
        <p:txBody>
          <a:bodyPr/>
          <a:lstStyle/>
          <a:p>
            <a:fld id="{9704B468-1EC0-45B6-918F-BBD4FE323760}" type="slidenum">
              <a:rPr lang="en-US" smtClean="0"/>
              <a:t>‹#›</a:t>
            </a:fld>
            <a:endParaRPr lang="en-US"/>
          </a:p>
        </p:txBody>
      </p:sp>
    </p:spTree>
    <p:extLst>
      <p:ext uri="{BB962C8B-B14F-4D97-AF65-F5344CB8AC3E}">
        <p14:creationId xmlns:p14="http://schemas.microsoft.com/office/powerpoint/2010/main" val="318393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F574FA-C4F4-B645-F21F-AB79AFBD23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8133DD-F69C-D493-E7E5-189814884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A7466-ADE2-5CA7-E39B-21562B8355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88C40E-A121-4374-82C9-636BC01D8066}" type="datetimeFigureOut">
              <a:rPr lang="en-US" smtClean="0"/>
              <a:t>8/12/2024</a:t>
            </a:fld>
            <a:endParaRPr lang="en-US"/>
          </a:p>
        </p:txBody>
      </p:sp>
      <p:sp>
        <p:nvSpPr>
          <p:cNvPr id="5" name="Footer Placeholder 4">
            <a:extLst>
              <a:ext uri="{FF2B5EF4-FFF2-40B4-BE49-F238E27FC236}">
                <a16:creationId xmlns:a16="http://schemas.microsoft.com/office/drawing/2014/main" id="{7DB40DC1-D445-7EC4-B36A-68451740C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9C059AD-F795-EDEE-95C5-BC9576C5E8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04B468-1EC0-45B6-918F-BBD4FE323760}" type="slidenum">
              <a:rPr lang="en-US" smtClean="0"/>
              <a:t>‹#›</a:t>
            </a:fld>
            <a:endParaRPr lang="en-US"/>
          </a:p>
        </p:txBody>
      </p:sp>
    </p:spTree>
    <p:extLst>
      <p:ext uri="{BB962C8B-B14F-4D97-AF65-F5344CB8AC3E}">
        <p14:creationId xmlns:p14="http://schemas.microsoft.com/office/powerpoint/2010/main" val="14690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7.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1661-013E-8A70-C6D9-AE21BD3D32B2}"/>
              </a:ext>
            </a:extLst>
          </p:cNvPr>
          <p:cNvSpPr>
            <a:spLocks noGrp="1"/>
          </p:cNvSpPr>
          <p:nvPr>
            <p:ph type="ctrTitle"/>
          </p:nvPr>
        </p:nvSpPr>
        <p:spPr>
          <a:xfrm>
            <a:off x="762001" y="5074024"/>
            <a:ext cx="10109199" cy="598032"/>
          </a:xfrm>
        </p:spPr>
        <p:txBody>
          <a:bodyPr anchor="ctr">
            <a:normAutofit/>
          </a:bodyPr>
          <a:lstStyle/>
          <a:p>
            <a:pPr algn="l"/>
            <a:r>
              <a:rPr lang="en-US" sz="3600" dirty="0"/>
              <a:t>SWEN-755: Software Architecture</a:t>
            </a:r>
          </a:p>
        </p:txBody>
      </p:sp>
      <p:sp>
        <p:nvSpPr>
          <p:cNvPr id="3" name="Subtitle 2">
            <a:extLst>
              <a:ext uri="{FF2B5EF4-FFF2-40B4-BE49-F238E27FC236}">
                <a16:creationId xmlns:a16="http://schemas.microsoft.com/office/drawing/2014/main" id="{F9C7E3AA-9CF5-81BD-8BDE-976EBA1B17B3}"/>
              </a:ext>
            </a:extLst>
          </p:cNvPr>
          <p:cNvSpPr>
            <a:spLocks noGrp="1"/>
          </p:cNvSpPr>
          <p:nvPr>
            <p:ph type="subTitle" idx="1"/>
          </p:nvPr>
        </p:nvSpPr>
        <p:spPr>
          <a:xfrm>
            <a:off x="762001" y="5672060"/>
            <a:ext cx="10109199" cy="598032"/>
          </a:xfrm>
        </p:spPr>
        <p:txBody>
          <a:bodyPr anchor="t">
            <a:normAutofit/>
          </a:bodyPr>
          <a:lstStyle/>
          <a:p>
            <a:pPr algn="l"/>
            <a:r>
              <a:rPr lang="en-US" dirty="0"/>
              <a:t>Lecture 1: Intro to the course and software requirements and architecture</a:t>
            </a:r>
          </a:p>
        </p:txBody>
      </p:sp>
      <p:pic>
        <p:nvPicPr>
          <p:cNvPr id="4" name="Picture 9" descr="C:\Users\Mehdi\Desktop\TwinPeaks\RE12\images\picture.jpg">
            <a:extLst>
              <a:ext uri="{FF2B5EF4-FFF2-40B4-BE49-F238E27FC236}">
                <a16:creationId xmlns:a16="http://schemas.microsoft.com/office/drawing/2014/main" id="{420FA588-71EB-52D4-3C8C-869DA82FB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80" r="1" b="1"/>
          <a:stretch/>
        </p:blipFill>
        <p:spPr bwMode="auto">
          <a:xfrm>
            <a:off x="20" y="-39"/>
            <a:ext cx="12191980" cy="417274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E10EC62-34FD-6157-59CA-79C340513CE0}"/>
              </a:ext>
            </a:extLst>
          </p:cNvPr>
          <p:cNvSpPr txBox="1"/>
          <p:nvPr/>
        </p:nvSpPr>
        <p:spPr>
          <a:xfrm>
            <a:off x="100484" y="6388713"/>
            <a:ext cx="4772967" cy="369332"/>
          </a:xfrm>
          <a:prstGeom prst="rect">
            <a:avLst/>
          </a:prstGeom>
          <a:noFill/>
        </p:spPr>
        <p:txBody>
          <a:bodyPr wrap="square" rtlCol="0">
            <a:spAutoFit/>
          </a:bodyPr>
          <a:lstStyle/>
          <a:p>
            <a:r>
              <a:rPr lang="en-US" dirty="0"/>
              <a:t>Viktoria Koscinski</a:t>
            </a:r>
          </a:p>
        </p:txBody>
      </p:sp>
    </p:spTree>
    <p:extLst>
      <p:ext uri="{BB962C8B-B14F-4D97-AF65-F5344CB8AC3E}">
        <p14:creationId xmlns:p14="http://schemas.microsoft.com/office/powerpoint/2010/main" val="2449395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pPr marL="0" indent="0">
              <a:buNone/>
            </a:pPr>
            <a:r>
              <a:rPr lang="en-US" dirty="0"/>
              <a:t>Course overview</a:t>
            </a:r>
          </a:p>
        </p:txBody>
      </p:sp>
      <p:sp>
        <p:nvSpPr>
          <p:cNvPr id="6" name="Content Placeholder 5"/>
          <p:cNvSpPr>
            <a:spLocks noGrp="1"/>
          </p:cNvSpPr>
          <p:nvPr>
            <p:ph idx="1"/>
          </p:nvPr>
        </p:nvSpPr>
        <p:spPr>
          <a:xfrm>
            <a:off x="508000" y="1383361"/>
            <a:ext cx="10668000" cy="4732628"/>
          </a:xfrm>
        </p:spPr>
        <p:txBody>
          <a:bodyPr>
            <a:noAutofit/>
          </a:bodyPr>
          <a:lstStyle/>
          <a:p>
            <a:pPr marL="457200" indent="-457200">
              <a:buFont typeface="+mj-lt"/>
              <a:buAutoNum type="arabicPeriod"/>
            </a:pPr>
            <a:r>
              <a:rPr lang="en-US" sz="2400" b="1" dirty="0"/>
              <a:t>Focus on requirements</a:t>
            </a:r>
          </a:p>
          <a:p>
            <a:pPr marL="1200150" lvl="1" indent="-457200"/>
            <a:r>
              <a:rPr lang="en-US" dirty="0"/>
              <a:t>Architecturally significant requirements (ASRs)</a:t>
            </a:r>
          </a:p>
          <a:p>
            <a:pPr marL="457200" indent="-457200">
              <a:buFont typeface="+mj-lt"/>
              <a:buAutoNum type="arabicPeriod"/>
            </a:pPr>
            <a:r>
              <a:rPr lang="en-US" sz="2400" b="1" dirty="0"/>
              <a:t>Software architecture (transition from requirements)</a:t>
            </a:r>
          </a:p>
          <a:p>
            <a:pPr marL="1200150" lvl="1" indent="-457200"/>
            <a:r>
              <a:rPr lang="en-US" dirty="0"/>
              <a:t>Functional architecture to address functional requirements</a:t>
            </a:r>
          </a:p>
          <a:p>
            <a:pPr marL="1200150" lvl="1" indent="-457200"/>
            <a:r>
              <a:rPr lang="en-US" dirty="0"/>
              <a:t>Architectural tactics and styles to address quality requirements</a:t>
            </a:r>
          </a:p>
          <a:p>
            <a:pPr marL="457200" indent="-457200">
              <a:buFont typeface="+mj-lt"/>
              <a:buAutoNum type="arabicPeriod"/>
            </a:pPr>
            <a:r>
              <a:rPr lang="en-US" sz="2400" b="1" dirty="0"/>
              <a:t>Project to better understand architecture</a:t>
            </a:r>
          </a:p>
          <a:p>
            <a:pPr marL="1200150" lvl="1" indent="-457200"/>
            <a:r>
              <a:rPr lang="en-US" dirty="0"/>
              <a:t>Architectural failures and the importance of architecture</a:t>
            </a:r>
          </a:p>
          <a:p>
            <a:pPr marL="457200" indent="-457200">
              <a:buFont typeface="+mj-lt"/>
              <a:buAutoNum type="arabicPeriod"/>
            </a:pPr>
            <a:r>
              <a:rPr lang="en-US" sz="2400" b="1" dirty="0"/>
              <a:t>Product Line Design</a:t>
            </a:r>
          </a:p>
          <a:p>
            <a:pPr marL="457200" indent="-457200">
              <a:buFont typeface="+mj-lt"/>
              <a:buAutoNum type="arabicPeriod"/>
            </a:pPr>
            <a:endParaRPr lang="en-US" sz="2400" dirty="0"/>
          </a:p>
        </p:txBody>
      </p:sp>
      <p:sp>
        <p:nvSpPr>
          <p:cNvPr id="2" name="Footer Placeholder 1"/>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4" name="Slide Number Placeholder 3"/>
          <p:cNvSpPr>
            <a:spLocks noGrp="1"/>
          </p:cNvSpPr>
          <p:nvPr>
            <p:ph type="sldNum" sz="quarter" idx="4"/>
          </p:nvPr>
        </p:nvSpPr>
        <p:spPr/>
        <p:txBody>
          <a:bodyPr/>
          <a:lstStyle/>
          <a:p>
            <a:fld id="{256D3EEF-DE4E-429D-8EC4-DDC531AFF587}"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7271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76500" y="0"/>
            <a:ext cx="7239000" cy="1054121"/>
          </a:xfrm>
        </p:spPr>
        <p:txBody>
          <a:bodyPr>
            <a:normAutofit/>
          </a:bodyPr>
          <a:lstStyle/>
          <a:p>
            <a:r>
              <a:rPr lang="en-US" sz="4800" b="1" dirty="0"/>
              <a:t>Let’s look at an example</a:t>
            </a:r>
          </a:p>
        </p:txBody>
      </p:sp>
      <p:sp>
        <p:nvSpPr>
          <p:cNvPr id="4" name="Slide Number Placeholder 3"/>
          <p:cNvSpPr>
            <a:spLocks noGrp="1"/>
          </p:cNvSpPr>
          <p:nvPr>
            <p:ph type="sldNum" sz="quarter" idx="11"/>
          </p:nvPr>
        </p:nvSpPr>
        <p:spPr/>
        <p:txBody>
          <a:bodyPr/>
          <a:lstStyle/>
          <a:p>
            <a:fld id="{256D3EEF-DE4E-429D-8EC4-DDC531AFF587}" type="slidenum">
              <a:rPr lang="en-US" smtClean="0">
                <a:solidFill>
                  <a:prstClr val="black"/>
                </a:solidFill>
              </a:rPr>
              <a:pPr/>
              <a:t>11</a:t>
            </a:fld>
            <a:endParaRPr lang="en-US" dirty="0">
              <a:solidFill>
                <a:prstClr val="black"/>
              </a:solidFill>
            </a:endParaRPr>
          </a:p>
        </p:txBody>
      </p:sp>
      <p:sp>
        <p:nvSpPr>
          <p:cNvPr id="3" name="Footer Placeholder 2"/>
          <p:cNvSpPr>
            <a:spLocks noGrp="1"/>
          </p:cNvSpPr>
          <p:nvPr>
            <p:ph type="ftr" sz="quarter" idx="12"/>
          </p:nvPr>
        </p:nvSpPr>
        <p:spPr>
          <a:xfrm>
            <a:off x="7447344" y="6506298"/>
            <a:ext cx="4744656" cy="365125"/>
          </a:xfrm>
        </p:spPr>
        <p:txBody>
          <a:bodyPr/>
          <a:lstStyle/>
          <a:p>
            <a:r>
              <a:rPr lang="en-US" dirty="0"/>
              <a:t>All </a:t>
            </a:r>
            <a:r>
              <a:rPr lang="en-US" dirty="0" err="1"/>
              <a:t>Rightss</a:t>
            </a:r>
            <a:r>
              <a:rPr lang="en-US" dirty="0"/>
              <a:t> Reserved (Mehdi </a:t>
            </a:r>
            <a:r>
              <a:rPr lang="en-US" dirty="0" err="1"/>
              <a:t>Mirakhorli</a:t>
            </a:r>
            <a:r>
              <a:rPr lang="en-US" dirty="0"/>
              <a:t>, Viktoria Koscinski)</a:t>
            </a:r>
          </a:p>
        </p:txBody>
      </p:sp>
      <p:sp>
        <p:nvSpPr>
          <p:cNvPr id="6" name="Rectangle 5"/>
          <p:cNvSpPr/>
          <p:nvPr/>
        </p:nvSpPr>
        <p:spPr>
          <a:xfrm>
            <a:off x="3500482" y="5956240"/>
            <a:ext cx="5191036" cy="400110"/>
          </a:xfrm>
          <a:prstGeom prst="rect">
            <a:avLst/>
          </a:prstGeom>
        </p:spPr>
        <p:txBody>
          <a:bodyPr wrap="none">
            <a:spAutoFit/>
          </a:bodyPr>
          <a:lstStyle/>
          <a:p>
            <a:r>
              <a:rPr lang="en-US" sz="2000" dirty="0"/>
              <a:t>Lunar Robot: Mini Requirements-Architecture</a:t>
            </a:r>
          </a:p>
        </p:txBody>
      </p:sp>
      <p:pic>
        <p:nvPicPr>
          <p:cNvPr id="7" name="Picture 2" descr="http://static.guim.co.uk/sys-images/Guardian/Pix/online/2010/10/2/1286054548297/graphic-of-google-race-to-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9850" y="987800"/>
            <a:ext cx="6712300" cy="495218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827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pPr marL="0" indent="0">
              <a:buNone/>
            </a:pPr>
            <a:r>
              <a:rPr lang="en-US" dirty="0"/>
              <a:t>Mini Requirements Architecture</a:t>
            </a:r>
          </a:p>
        </p:txBody>
      </p:sp>
      <p:sp>
        <p:nvSpPr>
          <p:cNvPr id="3" name="Footer Placeholder 2"/>
          <p:cNvSpPr>
            <a:spLocks noGrp="1"/>
          </p:cNvSpPr>
          <p:nvPr>
            <p:ph type="ftr" sz="quarter" idx="3"/>
          </p:nvPr>
        </p:nvSpPr>
        <p:spPr>
          <a:xfrm>
            <a:off x="4165600" y="6492875"/>
            <a:ext cx="3860800" cy="365125"/>
          </a:xfrm>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4" name="Slide Number Placeholder 3"/>
          <p:cNvSpPr>
            <a:spLocks noGrp="1"/>
          </p:cNvSpPr>
          <p:nvPr>
            <p:ph type="sldNum" sz="quarter" idx="4"/>
          </p:nvPr>
        </p:nvSpPr>
        <p:spPr/>
        <p:txBody>
          <a:bodyPr/>
          <a:lstStyle/>
          <a:p>
            <a:fld id="{256D3EEF-DE4E-429D-8EC4-DDC531AFF587}" type="slidenum">
              <a:rPr lang="en-US" smtClean="0">
                <a:solidFill>
                  <a:prstClr val="black"/>
                </a:solidFill>
              </a:rPr>
              <a:pPr/>
              <a:t>12</a:t>
            </a:fld>
            <a:endParaRPr lang="en-US" dirty="0">
              <a:solidFill>
                <a:prstClr val="black"/>
              </a:solidFill>
            </a:endParaRPr>
          </a:p>
        </p:txBody>
      </p:sp>
      <p:pic>
        <p:nvPicPr>
          <p:cNvPr id="4098" name="Picture 2" descr="SeanOKeefe260sq.jpg"/>
          <p:cNvPicPr>
            <a:picLocks noChangeAspect="1" noChangeArrowheads="1"/>
          </p:cNvPicPr>
          <p:nvPr/>
        </p:nvPicPr>
        <p:blipFill rotWithShape="1">
          <a:blip r:embed="rId3">
            <a:extLst>
              <a:ext uri="{28A0092B-C50C-407E-A947-70E740481C1C}">
                <a14:useLocalDpi xmlns:a14="http://schemas.microsoft.com/office/drawing/2010/main" val="0"/>
              </a:ext>
            </a:extLst>
          </a:blip>
          <a:srcRect l="12605" r="6634"/>
          <a:stretch/>
        </p:blipFill>
        <p:spPr bwMode="auto">
          <a:xfrm>
            <a:off x="406399" y="1299090"/>
            <a:ext cx="1843829" cy="22831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06399" y="3614203"/>
            <a:ext cx="1843829" cy="1323439"/>
          </a:xfrm>
          <a:prstGeom prst="rect">
            <a:avLst/>
          </a:prstGeom>
        </p:spPr>
        <p:txBody>
          <a:bodyPr wrap="square">
            <a:spAutoFit/>
          </a:bodyPr>
          <a:lstStyle/>
          <a:p>
            <a:r>
              <a:rPr lang="en-US" sz="1600" b="1" dirty="0"/>
              <a:t>Business Owners:</a:t>
            </a:r>
          </a:p>
          <a:p>
            <a:r>
              <a:rPr lang="en-US" sz="1600" dirty="0"/>
              <a:t>Perform scientific experiments on the moon, </a:t>
            </a:r>
            <a:r>
              <a:rPr lang="en-US" sz="1600" b="1" dirty="0">
                <a:solidFill>
                  <a:srgbClr val="C00000"/>
                </a:solidFill>
              </a:rPr>
              <a:t>successfully</a:t>
            </a:r>
          </a:p>
        </p:txBody>
      </p:sp>
      <p:pic>
        <p:nvPicPr>
          <p:cNvPr id="4100" name="Picture 4" descr="http://www.nasa.gov/images/content/11892main_tworesearch.jpeg"/>
          <p:cNvPicPr>
            <a:picLocks noChangeAspect="1" noChangeArrowheads="1"/>
          </p:cNvPicPr>
          <p:nvPr/>
        </p:nvPicPr>
        <p:blipFill rotWithShape="1">
          <a:blip r:embed="rId4">
            <a:extLst>
              <a:ext uri="{28A0092B-C50C-407E-A947-70E740481C1C}">
                <a14:useLocalDpi xmlns:a14="http://schemas.microsoft.com/office/drawing/2010/main" val="0"/>
              </a:ext>
            </a:extLst>
          </a:blip>
          <a:srcRect l="5787" r="6941"/>
          <a:stretch/>
        </p:blipFill>
        <p:spPr bwMode="auto">
          <a:xfrm>
            <a:off x="2450633" y="1299090"/>
            <a:ext cx="2262403" cy="172822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450633" y="3121760"/>
            <a:ext cx="2262403" cy="1815882"/>
          </a:xfrm>
          <a:prstGeom prst="rect">
            <a:avLst/>
          </a:prstGeom>
        </p:spPr>
        <p:txBody>
          <a:bodyPr wrap="square">
            <a:spAutoFit/>
          </a:bodyPr>
          <a:lstStyle/>
          <a:p>
            <a:r>
              <a:rPr lang="en-US" sz="1600" b="1" dirty="0"/>
              <a:t>Scientists (users in this example):</a:t>
            </a:r>
          </a:p>
          <a:p>
            <a:r>
              <a:rPr lang="en-US" sz="1600" dirty="0"/>
              <a:t>Function on moon surface to </a:t>
            </a:r>
          </a:p>
          <a:p>
            <a:r>
              <a:rPr lang="en-US" sz="1600" dirty="0"/>
              <a:t>collect samples, </a:t>
            </a:r>
          </a:p>
          <a:p>
            <a:r>
              <a:rPr lang="en-US" sz="1600" dirty="0"/>
              <a:t>send data and photos, run experiments…</a:t>
            </a:r>
          </a:p>
        </p:txBody>
      </p:sp>
      <p:sp>
        <p:nvSpPr>
          <p:cNvPr id="11" name="Rectangle 10"/>
          <p:cNvSpPr/>
          <p:nvPr/>
        </p:nvSpPr>
        <p:spPr>
          <a:xfrm>
            <a:off x="4957408" y="3121760"/>
            <a:ext cx="6828193" cy="3539430"/>
          </a:xfrm>
          <a:prstGeom prst="rect">
            <a:avLst/>
          </a:prstGeom>
        </p:spPr>
        <p:txBody>
          <a:bodyPr wrap="square">
            <a:spAutoFit/>
          </a:bodyPr>
          <a:lstStyle/>
          <a:p>
            <a:r>
              <a:rPr lang="en-US" sz="1600" b="1" dirty="0"/>
              <a:t>Requirements Engineers:</a:t>
            </a:r>
          </a:p>
          <a:p>
            <a:r>
              <a:rPr lang="en-US" sz="1600" u="sng" dirty="0"/>
              <a:t>Lunar Robot Route Traversal:</a:t>
            </a:r>
          </a:p>
          <a:p>
            <a:pPr marL="91440" indent="-91440">
              <a:buFont typeface="+mj-lt"/>
              <a:buAutoNum type="arabicPeriod"/>
            </a:pPr>
            <a:r>
              <a:rPr lang="en-US" sz="1600" dirty="0"/>
              <a:t>The LR shall have the ability to move to a new location.</a:t>
            </a:r>
          </a:p>
          <a:p>
            <a:pPr marL="91440" indent="-91440">
              <a:buFont typeface="+mj-lt"/>
              <a:buAutoNum type="arabicPeriod"/>
            </a:pPr>
            <a:r>
              <a:rPr lang="en-US" sz="1600" dirty="0"/>
              <a:t>The LR shall have a maximum speed of </a:t>
            </a:r>
            <a:r>
              <a:rPr lang="en-US" sz="1600" u="sng" dirty="0"/>
              <a:t>max speed</a:t>
            </a:r>
            <a:r>
              <a:rPr lang="en-US" sz="1600" dirty="0"/>
              <a:t>.</a:t>
            </a:r>
          </a:p>
          <a:p>
            <a:pPr marL="91440" indent="-91440">
              <a:buFont typeface="+mj-lt"/>
              <a:buAutoNum type="arabicPeriod"/>
            </a:pPr>
            <a:r>
              <a:rPr lang="en-US" sz="1600" dirty="0"/>
              <a:t>The LR shall detect and avoid obstacles in its path.</a:t>
            </a:r>
          </a:p>
          <a:p>
            <a:pPr marL="91440" indent="-91440">
              <a:buFont typeface="+mj-lt"/>
              <a:buAutoNum type="arabicPeriod"/>
            </a:pPr>
            <a:r>
              <a:rPr lang="en-US" sz="1600" dirty="0"/>
              <a:t>The LR shall map obstacles that it encounters.</a:t>
            </a:r>
          </a:p>
          <a:p>
            <a:r>
              <a:rPr lang="en-US" sz="1600" u="sng" dirty="0"/>
              <a:t>Science Functions:</a:t>
            </a:r>
          </a:p>
          <a:p>
            <a:pPr marL="91440" indent="-91440">
              <a:buFont typeface="+mj-lt"/>
              <a:buAutoNum type="arabicPeriod"/>
            </a:pPr>
            <a:r>
              <a:rPr lang="en-US" sz="1600" dirty="0"/>
              <a:t>The Robot shall retrieve soil samples.</a:t>
            </a:r>
          </a:p>
          <a:p>
            <a:pPr marL="91440" indent="-91440">
              <a:buFont typeface="+mj-lt"/>
              <a:buAutoNum type="arabicPeriod"/>
            </a:pPr>
            <a:r>
              <a:rPr lang="en-US" sz="1600" dirty="0"/>
              <a:t>The Robot shall have the capability to perform scientific tests on the retrieved samples.</a:t>
            </a:r>
          </a:p>
          <a:p>
            <a:r>
              <a:rPr lang="en-US" sz="1600" u="sng" dirty="0"/>
              <a:t>Non-Functional Requirements (Qualities):</a:t>
            </a:r>
          </a:p>
          <a:p>
            <a:pPr marL="91440" indent="-91440">
              <a:buFont typeface="+mj-lt"/>
              <a:buAutoNum type="arabicPeriod"/>
            </a:pPr>
            <a:r>
              <a:rPr lang="en-US" sz="1600" dirty="0"/>
              <a:t>The Robot shall have a probability of uncorrectable </a:t>
            </a:r>
            <a:r>
              <a:rPr lang="en-US" sz="1600" b="1" dirty="0">
                <a:solidFill>
                  <a:srgbClr val="C00000"/>
                </a:solidFill>
              </a:rPr>
              <a:t>failure of less than </a:t>
            </a:r>
            <a:r>
              <a:rPr lang="en-US" sz="1600" b="1" u="sng" dirty="0">
                <a:solidFill>
                  <a:srgbClr val="C00000"/>
                </a:solidFill>
              </a:rPr>
              <a:t>0.001</a:t>
            </a:r>
            <a:r>
              <a:rPr lang="en-US" sz="1600" b="1" dirty="0">
                <a:solidFill>
                  <a:srgbClr val="C00000"/>
                </a:solidFill>
              </a:rPr>
              <a:t> </a:t>
            </a:r>
            <a:r>
              <a:rPr lang="en-US" sz="1600" dirty="0"/>
              <a:t>during its mission on the surface of the moon.  </a:t>
            </a:r>
          </a:p>
          <a:p>
            <a:endParaRPr lang="en-US" sz="1600" dirty="0"/>
          </a:p>
        </p:txBody>
      </p:sp>
      <p:pic>
        <p:nvPicPr>
          <p:cNvPr id="14" name="Picture 2" descr="http://static.guim.co.uk/sys-images/Guardian/Pix/online/2010/10/2/1286054548297/graphic-of-google-race-to-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362" y="1380366"/>
            <a:ext cx="2874239" cy="21205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descr="http://www.piersonrequirementsgroup.com/wp-content/uploads/2013/07/biz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408" y="1299090"/>
            <a:ext cx="3234314" cy="174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9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descr="Image example: decomposing the system into modules"/>
          <p:cNvGrpSpPr/>
          <p:nvPr/>
        </p:nvGrpSpPr>
        <p:grpSpPr>
          <a:xfrm>
            <a:off x="2196202" y="3901901"/>
            <a:ext cx="7799596" cy="2286000"/>
            <a:chOff x="304800" y="3352800"/>
            <a:chExt cx="7799596" cy="2286000"/>
          </a:xfrm>
          <a:effectLst>
            <a:outerShdw blurRad="50800" dist="38100" dir="13500000" algn="br" rotWithShape="0">
              <a:prstClr val="black">
                <a:alpha val="40000"/>
              </a:prstClr>
            </a:outerShdw>
          </a:effectLst>
        </p:grpSpPr>
        <p:grpSp>
          <p:nvGrpSpPr>
            <p:cNvPr id="19" name="Group 18"/>
            <p:cNvGrpSpPr/>
            <p:nvPr/>
          </p:nvGrpSpPr>
          <p:grpSpPr>
            <a:xfrm>
              <a:off x="304800" y="3352800"/>
              <a:ext cx="3581400" cy="2286000"/>
              <a:chOff x="2057400" y="3429000"/>
              <a:chExt cx="3581400" cy="2286000"/>
            </a:xfrm>
          </p:grpSpPr>
          <p:sp>
            <p:nvSpPr>
              <p:cNvPr id="20" name="Rounded Rectangle 19"/>
              <p:cNvSpPr/>
              <p:nvPr/>
            </p:nvSpPr>
            <p:spPr>
              <a:xfrm>
                <a:off x="2057400" y="3429000"/>
                <a:ext cx="3581400" cy="2286000"/>
              </a:xfrm>
              <a:prstGeom prst="roundRect">
                <a:avLst>
                  <a:gd name="adj" fmla="val 0"/>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grpSp>
            <p:nvGrpSpPr>
              <p:cNvPr id="21" name="Group 20"/>
              <p:cNvGrpSpPr/>
              <p:nvPr/>
            </p:nvGrpSpPr>
            <p:grpSpPr>
              <a:xfrm>
                <a:off x="2107952" y="3733800"/>
                <a:ext cx="1133645" cy="1600200"/>
                <a:chOff x="2107952" y="3733800"/>
                <a:chExt cx="1133645" cy="1600200"/>
              </a:xfrm>
            </p:grpSpPr>
            <p:sp>
              <p:nvSpPr>
                <p:cNvPr id="37" name="Rounded Rectangle 36"/>
                <p:cNvSpPr/>
                <p:nvPr/>
              </p:nvSpPr>
              <p:spPr>
                <a:xfrm>
                  <a:off x="2158267" y="3743770"/>
                  <a:ext cx="1032608" cy="1590230"/>
                </a:xfrm>
                <a:prstGeom prst="roundRect">
                  <a:avLst>
                    <a:gd name="adj" fmla="val 0"/>
                  </a:avLst>
                </a:prstGeom>
                <a:solidFill>
                  <a:schemeClr val="bg1">
                    <a:lumMod val="8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8" name="Rounded Rectangle 37"/>
                <p:cNvSpPr/>
                <p:nvPr/>
              </p:nvSpPr>
              <p:spPr>
                <a:xfrm>
                  <a:off x="2319388" y="3972370"/>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NAV</a:t>
                  </a:r>
                </a:p>
              </p:txBody>
            </p:sp>
            <p:sp>
              <p:nvSpPr>
                <p:cNvPr id="39" name="Rounded Rectangle 38"/>
                <p:cNvSpPr/>
                <p:nvPr/>
              </p:nvSpPr>
              <p:spPr>
                <a:xfrm>
                  <a:off x="2319388" y="4234306"/>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NVR</a:t>
                  </a:r>
                </a:p>
              </p:txBody>
            </p:sp>
            <p:sp>
              <p:nvSpPr>
                <p:cNvPr id="40" name="Rounded Rectangle 39"/>
                <p:cNvSpPr/>
                <p:nvPr/>
              </p:nvSpPr>
              <p:spPr>
                <a:xfrm>
                  <a:off x="2319388" y="4505290"/>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00"/>
                    </a:lnSpc>
                  </a:pPr>
                  <a:r>
                    <a:rPr lang="en-US" sz="900" dirty="0">
                      <a:solidFill>
                        <a:schemeClr val="tx1"/>
                      </a:solidFill>
                    </a:rPr>
                    <a:t>Path Planning</a:t>
                  </a:r>
                </a:p>
              </p:txBody>
            </p:sp>
            <p:sp>
              <p:nvSpPr>
                <p:cNvPr id="41" name="Rounded Rectangle 40"/>
                <p:cNvSpPr/>
                <p:nvPr/>
              </p:nvSpPr>
              <p:spPr>
                <a:xfrm>
                  <a:off x="2319388" y="4774370"/>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NHM</a:t>
                  </a:r>
                </a:p>
              </p:txBody>
            </p:sp>
            <p:sp>
              <p:nvSpPr>
                <p:cNvPr id="42" name="Rectangle 41"/>
                <p:cNvSpPr/>
                <p:nvPr/>
              </p:nvSpPr>
              <p:spPr>
                <a:xfrm>
                  <a:off x="2107952" y="3733800"/>
                  <a:ext cx="1133645" cy="210827"/>
                </a:xfrm>
                <a:prstGeom prst="rect">
                  <a:avLst/>
                </a:prstGeom>
              </p:spPr>
              <p:txBody>
                <a:bodyPr wrap="none">
                  <a:spAutoFit/>
                </a:bodyPr>
                <a:lstStyle/>
                <a:p>
                  <a:pPr algn="ctr">
                    <a:lnSpc>
                      <a:spcPts val="900"/>
                    </a:lnSpc>
                  </a:pPr>
                  <a:r>
                    <a:rPr lang="en-US" sz="900" dirty="0"/>
                    <a:t>Navigation Domain</a:t>
                  </a:r>
                </a:p>
              </p:txBody>
            </p:sp>
            <p:sp>
              <p:nvSpPr>
                <p:cNvPr id="43" name="Rounded Rectangle 42"/>
                <p:cNvSpPr/>
                <p:nvPr/>
              </p:nvSpPr>
              <p:spPr>
                <a:xfrm>
                  <a:off x="2331266" y="5058156"/>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D-Exec</a:t>
                  </a:r>
                </a:p>
              </p:txBody>
            </p:sp>
          </p:grpSp>
          <p:grpSp>
            <p:nvGrpSpPr>
              <p:cNvPr id="22" name="Group 21"/>
              <p:cNvGrpSpPr/>
              <p:nvPr/>
            </p:nvGrpSpPr>
            <p:grpSpPr>
              <a:xfrm>
                <a:off x="3284522" y="3730625"/>
                <a:ext cx="1085555" cy="1285875"/>
                <a:chOff x="5240649" y="3505200"/>
                <a:chExt cx="1085555" cy="1285875"/>
              </a:xfrm>
            </p:grpSpPr>
            <p:sp>
              <p:nvSpPr>
                <p:cNvPr id="31" name="Rounded Rectangle 30"/>
                <p:cNvSpPr/>
                <p:nvPr/>
              </p:nvSpPr>
              <p:spPr>
                <a:xfrm>
                  <a:off x="5266919" y="3514725"/>
                  <a:ext cx="1032608" cy="1276350"/>
                </a:xfrm>
                <a:prstGeom prst="roundRect">
                  <a:avLst>
                    <a:gd name="adj" fmla="val 0"/>
                  </a:avLst>
                </a:prstGeom>
                <a:solidFill>
                  <a:schemeClr val="bg1">
                    <a:lumMod val="8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2" name="Rounded Rectangle 31"/>
                <p:cNvSpPr/>
                <p:nvPr/>
              </p:nvSpPr>
              <p:spPr>
                <a:xfrm>
                  <a:off x="5428040" y="3972370"/>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GMP</a:t>
                  </a:r>
                  <a:endParaRPr lang="en-US" sz="900" dirty="0">
                    <a:solidFill>
                      <a:schemeClr val="tx1"/>
                    </a:solidFill>
                  </a:endParaRPr>
                </a:p>
              </p:txBody>
            </p:sp>
            <p:sp>
              <p:nvSpPr>
                <p:cNvPr id="33" name="Rounded Rectangle 32"/>
                <p:cNvSpPr/>
                <p:nvPr/>
              </p:nvSpPr>
              <p:spPr>
                <a:xfrm>
                  <a:off x="5428040" y="4234306"/>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GDL</a:t>
                  </a:r>
                  <a:endParaRPr lang="en-US" sz="900" dirty="0">
                    <a:solidFill>
                      <a:schemeClr val="tx1"/>
                    </a:solidFill>
                  </a:endParaRPr>
                </a:p>
              </p:txBody>
            </p:sp>
            <p:sp>
              <p:nvSpPr>
                <p:cNvPr id="34" name="Rounded Rectangle 33"/>
                <p:cNvSpPr/>
                <p:nvPr/>
              </p:nvSpPr>
              <p:spPr>
                <a:xfrm>
                  <a:off x="5428040" y="4505325"/>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GHM</a:t>
                  </a:r>
                  <a:endParaRPr lang="en-US" sz="900" dirty="0">
                    <a:solidFill>
                      <a:schemeClr val="tx1"/>
                    </a:solidFill>
                  </a:endParaRPr>
                </a:p>
              </p:txBody>
            </p:sp>
            <p:sp>
              <p:nvSpPr>
                <p:cNvPr id="35" name="Rectangle 34"/>
                <p:cNvSpPr/>
                <p:nvPr/>
              </p:nvSpPr>
              <p:spPr>
                <a:xfrm>
                  <a:off x="5240649" y="3505200"/>
                  <a:ext cx="1085555" cy="210827"/>
                </a:xfrm>
                <a:prstGeom prst="rect">
                  <a:avLst/>
                </a:prstGeom>
              </p:spPr>
              <p:txBody>
                <a:bodyPr wrap="none">
                  <a:spAutoFit/>
                </a:bodyPr>
                <a:lstStyle/>
                <a:p>
                  <a:pPr algn="ctr">
                    <a:lnSpc>
                      <a:spcPts val="900"/>
                    </a:lnSpc>
                  </a:pPr>
                  <a:r>
                    <a:rPr lang="en-US" sz="900" dirty="0"/>
                    <a:t>Guidance Domain</a:t>
                  </a:r>
                </a:p>
              </p:txBody>
            </p:sp>
            <p:sp>
              <p:nvSpPr>
                <p:cNvPr id="36" name="Rounded Rectangle 35"/>
                <p:cNvSpPr/>
                <p:nvPr/>
              </p:nvSpPr>
              <p:spPr>
                <a:xfrm>
                  <a:off x="5438775" y="3705606"/>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D-Exec</a:t>
                  </a:r>
                </a:p>
              </p:txBody>
            </p:sp>
          </p:grpSp>
          <p:grpSp>
            <p:nvGrpSpPr>
              <p:cNvPr id="23" name="Group 22"/>
              <p:cNvGrpSpPr/>
              <p:nvPr/>
            </p:nvGrpSpPr>
            <p:grpSpPr>
              <a:xfrm>
                <a:off x="4419600" y="3733800"/>
                <a:ext cx="1032608" cy="1305370"/>
                <a:chOff x="2167792" y="5410200"/>
                <a:chExt cx="1032608" cy="1305370"/>
              </a:xfrm>
            </p:grpSpPr>
            <p:sp>
              <p:nvSpPr>
                <p:cNvPr id="25" name="Rounded Rectangle 24"/>
                <p:cNvSpPr/>
                <p:nvPr/>
              </p:nvSpPr>
              <p:spPr>
                <a:xfrm>
                  <a:off x="2167792" y="5420170"/>
                  <a:ext cx="1032608" cy="1295400"/>
                </a:xfrm>
                <a:prstGeom prst="roundRect">
                  <a:avLst>
                    <a:gd name="adj" fmla="val 0"/>
                  </a:avLst>
                </a:prstGeom>
                <a:solidFill>
                  <a:schemeClr val="bg1">
                    <a:lumMod val="8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26" name="Rounded Rectangle 25"/>
                <p:cNvSpPr/>
                <p:nvPr/>
              </p:nvSpPr>
              <p:spPr>
                <a:xfrm>
                  <a:off x="2328913" y="5648770"/>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CNC</a:t>
                  </a:r>
                  <a:endParaRPr lang="en-US" sz="900" dirty="0">
                    <a:solidFill>
                      <a:schemeClr val="tx1"/>
                    </a:solidFill>
                  </a:endParaRPr>
                </a:p>
              </p:txBody>
            </p:sp>
            <p:sp>
              <p:nvSpPr>
                <p:cNvPr id="27" name="Rounded Rectangle 26"/>
                <p:cNvSpPr/>
                <p:nvPr/>
              </p:nvSpPr>
              <p:spPr>
                <a:xfrm>
                  <a:off x="2328913" y="5910706"/>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CNE</a:t>
                  </a:r>
                  <a:endParaRPr lang="en-US" sz="900" dirty="0">
                    <a:solidFill>
                      <a:schemeClr val="tx1"/>
                    </a:solidFill>
                  </a:endParaRPr>
                </a:p>
              </p:txBody>
            </p:sp>
            <p:sp>
              <p:nvSpPr>
                <p:cNvPr id="28" name="Rounded Rectangle 27"/>
                <p:cNvSpPr/>
                <p:nvPr/>
              </p:nvSpPr>
              <p:spPr>
                <a:xfrm>
                  <a:off x="2328913" y="6181725"/>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CHM</a:t>
                  </a:r>
                  <a:endParaRPr lang="en-US" sz="900" dirty="0">
                    <a:solidFill>
                      <a:schemeClr val="tx1"/>
                    </a:solidFill>
                  </a:endParaRPr>
                </a:p>
              </p:txBody>
            </p:sp>
            <p:sp>
              <p:nvSpPr>
                <p:cNvPr id="29" name="Rectangle 28"/>
                <p:cNvSpPr/>
                <p:nvPr/>
              </p:nvSpPr>
              <p:spPr>
                <a:xfrm>
                  <a:off x="2194423" y="5410200"/>
                  <a:ext cx="979755" cy="210827"/>
                </a:xfrm>
                <a:prstGeom prst="rect">
                  <a:avLst/>
                </a:prstGeom>
              </p:spPr>
              <p:txBody>
                <a:bodyPr wrap="none">
                  <a:spAutoFit/>
                </a:bodyPr>
                <a:lstStyle/>
                <a:p>
                  <a:pPr algn="ctr">
                    <a:lnSpc>
                      <a:spcPts val="900"/>
                    </a:lnSpc>
                  </a:pPr>
                  <a:r>
                    <a:rPr lang="en-US" sz="900" dirty="0"/>
                    <a:t>Control Domain</a:t>
                  </a:r>
                </a:p>
              </p:txBody>
            </p:sp>
            <p:sp>
              <p:nvSpPr>
                <p:cNvPr id="30" name="Rounded Rectangle 29"/>
                <p:cNvSpPr/>
                <p:nvPr/>
              </p:nvSpPr>
              <p:spPr>
                <a:xfrm>
                  <a:off x="2329717" y="6439726"/>
                  <a:ext cx="713232" cy="237744"/>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D-Exec</a:t>
                  </a:r>
                </a:p>
              </p:txBody>
            </p:sp>
          </p:grpSp>
          <p:sp>
            <p:nvSpPr>
              <p:cNvPr id="24" name="Rectangle 23"/>
              <p:cNvSpPr/>
              <p:nvPr/>
            </p:nvSpPr>
            <p:spPr>
              <a:xfrm>
                <a:off x="2641600" y="3464868"/>
                <a:ext cx="2514600" cy="253916"/>
              </a:xfrm>
              <a:prstGeom prst="rect">
                <a:avLst/>
              </a:prstGeom>
            </p:spPr>
            <p:txBody>
              <a:bodyPr wrap="square">
                <a:spAutoFit/>
              </a:bodyPr>
              <a:lstStyle/>
              <a:p>
                <a:pPr algn="ctr"/>
                <a:r>
                  <a:rPr lang="en-US" sz="1050" b="1" dirty="0"/>
                  <a:t>Lunar Robot Control System</a:t>
                </a:r>
              </a:p>
            </p:txBody>
          </p:sp>
        </p:grpSp>
        <p:sp>
          <p:nvSpPr>
            <p:cNvPr id="44" name="Rounded Rectangle 43"/>
            <p:cNvSpPr/>
            <p:nvPr/>
          </p:nvSpPr>
          <p:spPr>
            <a:xfrm>
              <a:off x="3962400" y="3352800"/>
              <a:ext cx="4114800" cy="1828800"/>
            </a:xfrm>
            <a:prstGeom prst="roundRect">
              <a:avLst>
                <a:gd name="adj" fmla="val 0"/>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45" name="Rectangle 44"/>
            <p:cNvSpPr/>
            <p:nvPr/>
          </p:nvSpPr>
          <p:spPr>
            <a:xfrm>
              <a:off x="4203700" y="3388668"/>
              <a:ext cx="3200400" cy="253916"/>
            </a:xfrm>
            <a:prstGeom prst="rect">
              <a:avLst/>
            </a:prstGeom>
          </p:spPr>
          <p:txBody>
            <a:bodyPr wrap="square">
              <a:spAutoFit/>
            </a:bodyPr>
            <a:lstStyle/>
            <a:p>
              <a:pPr algn="ctr"/>
              <a:r>
                <a:rPr lang="en-US" sz="1050" b="1" dirty="0"/>
                <a:t>Integrated Vehicle Health Management System</a:t>
              </a:r>
            </a:p>
          </p:txBody>
        </p:sp>
        <p:grpSp>
          <p:nvGrpSpPr>
            <p:cNvPr id="46" name="Group 45"/>
            <p:cNvGrpSpPr/>
            <p:nvPr/>
          </p:nvGrpSpPr>
          <p:grpSpPr>
            <a:xfrm>
              <a:off x="4008143" y="3657600"/>
              <a:ext cx="1316387" cy="1371600"/>
              <a:chOff x="5620843" y="1143000"/>
              <a:chExt cx="1316387" cy="1371600"/>
            </a:xfrm>
          </p:grpSpPr>
          <p:sp>
            <p:nvSpPr>
              <p:cNvPr id="47" name="Rounded Rectangle 46"/>
              <p:cNvSpPr/>
              <p:nvPr/>
            </p:nvSpPr>
            <p:spPr>
              <a:xfrm>
                <a:off x="5663466" y="1152970"/>
                <a:ext cx="1194533" cy="1361630"/>
              </a:xfrm>
              <a:prstGeom prst="roundRect">
                <a:avLst>
                  <a:gd name="adj" fmla="val 0"/>
                </a:avLst>
              </a:prstGeom>
              <a:solidFill>
                <a:schemeClr val="bg1">
                  <a:lumMod val="8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48" name="Rounded Rectangle 47"/>
              <p:cNvSpPr/>
              <p:nvPr/>
            </p:nvSpPr>
            <p:spPr>
              <a:xfrm>
                <a:off x="5715000" y="1371600"/>
                <a:ext cx="1151420" cy="287027"/>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Actuators Robust Regulators</a:t>
                </a:r>
              </a:p>
            </p:txBody>
          </p:sp>
          <p:sp>
            <p:nvSpPr>
              <p:cNvPr id="49" name="Rectangle 48"/>
              <p:cNvSpPr/>
              <p:nvPr/>
            </p:nvSpPr>
            <p:spPr>
              <a:xfrm>
                <a:off x="5620843" y="1143000"/>
                <a:ext cx="1316387" cy="210827"/>
              </a:xfrm>
              <a:prstGeom prst="rect">
                <a:avLst/>
              </a:prstGeom>
            </p:spPr>
            <p:txBody>
              <a:bodyPr wrap="none">
                <a:spAutoFit/>
              </a:bodyPr>
              <a:lstStyle/>
              <a:p>
                <a:pPr algn="ctr">
                  <a:lnSpc>
                    <a:spcPts val="900"/>
                  </a:lnSpc>
                </a:pPr>
                <a:r>
                  <a:rPr lang="en-US" sz="900" dirty="0"/>
                  <a:t>Short Time Scale IVHM</a:t>
                </a:r>
              </a:p>
            </p:txBody>
          </p:sp>
          <p:sp>
            <p:nvSpPr>
              <p:cNvPr id="50" name="Rounded Rectangle 49"/>
              <p:cNvSpPr/>
              <p:nvPr/>
            </p:nvSpPr>
            <p:spPr>
              <a:xfrm>
                <a:off x="5715000" y="1752600"/>
                <a:ext cx="10668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Sensors Dedicated Tests</a:t>
                </a:r>
              </a:p>
            </p:txBody>
          </p:sp>
          <p:sp>
            <p:nvSpPr>
              <p:cNvPr id="51" name="Rounded Rectangle 50"/>
              <p:cNvSpPr/>
              <p:nvPr/>
            </p:nvSpPr>
            <p:spPr>
              <a:xfrm>
                <a:off x="5791200" y="2118360"/>
                <a:ext cx="9144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Watch-Dog</a:t>
                </a:r>
              </a:p>
            </p:txBody>
          </p:sp>
        </p:grpSp>
        <p:grpSp>
          <p:nvGrpSpPr>
            <p:cNvPr id="52" name="Group 51"/>
            <p:cNvGrpSpPr/>
            <p:nvPr/>
          </p:nvGrpSpPr>
          <p:grpSpPr>
            <a:xfrm>
              <a:off x="5193605" y="3657600"/>
              <a:ext cx="1423788" cy="1219200"/>
              <a:chOff x="5181568" y="838200"/>
              <a:chExt cx="1545921" cy="1219200"/>
            </a:xfrm>
          </p:grpSpPr>
          <p:sp>
            <p:nvSpPr>
              <p:cNvPr id="53" name="Rounded Rectangle 52"/>
              <p:cNvSpPr/>
              <p:nvPr/>
            </p:nvSpPr>
            <p:spPr>
              <a:xfrm>
                <a:off x="5338947" y="850386"/>
                <a:ext cx="1323267" cy="1207014"/>
              </a:xfrm>
              <a:prstGeom prst="roundRect">
                <a:avLst>
                  <a:gd name="adj" fmla="val 0"/>
                </a:avLst>
              </a:prstGeom>
              <a:solidFill>
                <a:schemeClr val="bg1">
                  <a:lumMod val="8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4" name="Rounded Rectangle 53"/>
              <p:cNvSpPr/>
              <p:nvPr/>
            </p:nvSpPr>
            <p:spPr>
              <a:xfrm>
                <a:off x="5416736" y="1447800"/>
                <a:ext cx="1075571" cy="26797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Sensor Selection</a:t>
                </a:r>
              </a:p>
            </p:txBody>
          </p:sp>
          <p:sp>
            <p:nvSpPr>
              <p:cNvPr id="55" name="Rectangle 54"/>
              <p:cNvSpPr/>
              <p:nvPr/>
            </p:nvSpPr>
            <p:spPr>
              <a:xfrm>
                <a:off x="5181568" y="838200"/>
                <a:ext cx="1545921" cy="326243"/>
              </a:xfrm>
              <a:prstGeom prst="rect">
                <a:avLst/>
              </a:prstGeom>
            </p:spPr>
            <p:txBody>
              <a:bodyPr wrap="none">
                <a:spAutoFit/>
              </a:bodyPr>
              <a:lstStyle/>
              <a:p>
                <a:pPr algn="ctr">
                  <a:lnSpc>
                    <a:spcPts val="900"/>
                  </a:lnSpc>
                </a:pPr>
                <a:r>
                  <a:rPr lang="en-US" sz="900" dirty="0"/>
                  <a:t>Fault Detection </a:t>
                </a:r>
              </a:p>
              <a:p>
                <a:pPr algn="ctr">
                  <a:lnSpc>
                    <a:spcPts val="900"/>
                  </a:lnSpc>
                </a:pPr>
                <a:r>
                  <a:rPr lang="en-US" sz="900" dirty="0"/>
                  <a:t>     Isolation Identification</a:t>
                </a:r>
              </a:p>
            </p:txBody>
          </p:sp>
          <p:sp>
            <p:nvSpPr>
              <p:cNvPr id="56" name="Rounded Rectangle 55"/>
              <p:cNvSpPr/>
              <p:nvPr/>
            </p:nvSpPr>
            <p:spPr>
              <a:xfrm>
                <a:off x="5486400" y="1143000"/>
                <a:ext cx="629319" cy="255693"/>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Logger</a:t>
                </a:r>
              </a:p>
            </p:txBody>
          </p:sp>
          <p:sp>
            <p:nvSpPr>
              <p:cNvPr id="57" name="Rounded Rectangle 56"/>
              <p:cNvSpPr/>
              <p:nvPr/>
            </p:nvSpPr>
            <p:spPr>
              <a:xfrm>
                <a:off x="5416735" y="1752600"/>
                <a:ext cx="1075572" cy="255693"/>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Simulation Engine</a:t>
                </a:r>
              </a:p>
            </p:txBody>
          </p:sp>
        </p:grpSp>
        <p:grpSp>
          <p:nvGrpSpPr>
            <p:cNvPr id="58" name="Group 57"/>
            <p:cNvGrpSpPr/>
            <p:nvPr/>
          </p:nvGrpSpPr>
          <p:grpSpPr>
            <a:xfrm>
              <a:off x="6477000" y="3657600"/>
              <a:ext cx="1627396" cy="1295400"/>
              <a:chOff x="5230602" y="838200"/>
              <a:chExt cx="1323857" cy="1727200"/>
            </a:xfrm>
          </p:grpSpPr>
          <p:sp>
            <p:nvSpPr>
              <p:cNvPr id="59" name="Rounded Rectangle 58"/>
              <p:cNvSpPr/>
              <p:nvPr/>
            </p:nvSpPr>
            <p:spPr>
              <a:xfrm>
                <a:off x="5338948" y="850387"/>
                <a:ext cx="1091539" cy="1715013"/>
              </a:xfrm>
              <a:prstGeom prst="roundRect">
                <a:avLst>
                  <a:gd name="adj" fmla="val 0"/>
                </a:avLst>
              </a:prstGeom>
              <a:solidFill>
                <a:schemeClr val="bg1">
                  <a:lumMod val="8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0" name="Rounded Rectangle 59"/>
              <p:cNvSpPr/>
              <p:nvPr/>
            </p:nvSpPr>
            <p:spPr>
              <a:xfrm>
                <a:off x="5486400" y="1234440"/>
                <a:ext cx="758125" cy="357293"/>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HW/SW Config-Mgm</a:t>
                </a:r>
              </a:p>
            </p:txBody>
          </p:sp>
          <p:sp>
            <p:nvSpPr>
              <p:cNvPr id="61" name="Rectangle 60"/>
              <p:cNvSpPr/>
              <p:nvPr/>
            </p:nvSpPr>
            <p:spPr>
              <a:xfrm>
                <a:off x="5230602" y="838200"/>
                <a:ext cx="1323857" cy="430887"/>
              </a:xfrm>
              <a:prstGeom prst="rect">
                <a:avLst/>
              </a:prstGeom>
            </p:spPr>
            <p:txBody>
              <a:bodyPr wrap="square">
                <a:spAutoFit/>
              </a:bodyPr>
              <a:lstStyle/>
              <a:p>
                <a:pPr algn="ctr">
                  <a:lnSpc>
                    <a:spcPts val="900"/>
                  </a:lnSpc>
                </a:pPr>
                <a:r>
                  <a:rPr lang="en-US" sz="900" dirty="0"/>
                  <a:t>Redundancy Management </a:t>
                </a:r>
              </a:p>
              <a:p>
                <a:pPr algn="ctr">
                  <a:lnSpc>
                    <a:spcPts val="900"/>
                  </a:lnSpc>
                </a:pPr>
                <a:r>
                  <a:rPr lang="en-US" sz="900" dirty="0"/>
                  <a:t>System</a:t>
                </a:r>
              </a:p>
            </p:txBody>
          </p:sp>
          <p:sp>
            <p:nvSpPr>
              <p:cNvPr id="62" name="Rounded Rectangle 61"/>
              <p:cNvSpPr/>
              <p:nvPr/>
            </p:nvSpPr>
            <p:spPr>
              <a:xfrm>
                <a:off x="5486400" y="1651000"/>
                <a:ext cx="792526" cy="357293"/>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Control System Coordinator</a:t>
                </a:r>
              </a:p>
            </p:txBody>
          </p:sp>
        </p:grpSp>
        <p:sp>
          <p:nvSpPr>
            <p:cNvPr id="63" name="Rounded Rectangle 62"/>
            <p:cNvSpPr/>
            <p:nvPr/>
          </p:nvSpPr>
          <p:spPr>
            <a:xfrm>
              <a:off x="6789420" y="4593590"/>
              <a:ext cx="936714" cy="26797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Self-Recovery</a:t>
              </a:r>
            </a:p>
          </p:txBody>
        </p:sp>
        <p:sp>
          <p:nvSpPr>
            <p:cNvPr id="64" name="Rounded Rectangle 63"/>
            <p:cNvSpPr/>
            <p:nvPr/>
          </p:nvSpPr>
          <p:spPr>
            <a:xfrm>
              <a:off x="1562100" y="5010150"/>
              <a:ext cx="990600" cy="237744"/>
            </a:xfrm>
            <a:prstGeom prst="roundRect">
              <a:avLst>
                <a:gd name="adj" fmla="val 0"/>
              </a:avLst>
            </a:prstGeom>
            <a:solidFill>
              <a:schemeClr val="bg1">
                <a:lumMod val="8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Robot Executive</a:t>
              </a:r>
            </a:p>
          </p:txBody>
        </p:sp>
        <p:sp>
          <p:nvSpPr>
            <p:cNvPr id="65" name="Rounded Rectangle 64"/>
            <p:cNvSpPr/>
            <p:nvPr/>
          </p:nvSpPr>
          <p:spPr>
            <a:xfrm>
              <a:off x="2724150" y="5010150"/>
              <a:ext cx="1032608" cy="266700"/>
            </a:xfrm>
            <a:prstGeom prst="roundRect">
              <a:avLst>
                <a:gd name="adj" fmla="val 0"/>
              </a:avLst>
            </a:prstGeom>
            <a:solidFill>
              <a:schemeClr val="bg1">
                <a:lumMod val="8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Task Sequencer</a:t>
              </a:r>
            </a:p>
          </p:txBody>
        </p:sp>
        <p:sp>
          <p:nvSpPr>
            <p:cNvPr id="66" name="Rounded Rectangle 65"/>
            <p:cNvSpPr/>
            <p:nvPr/>
          </p:nvSpPr>
          <p:spPr>
            <a:xfrm>
              <a:off x="914400" y="5295900"/>
              <a:ext cx="2438400" cy="266700"/>
            </a:xfrm>
            <a:prstGeom prst="roundRect">
              <a:avLst>
                <a:gd name="adj" fmla="val 0"/>
              </a:avLst>
            </a:prstGeom>
            <a:solidFill>
              <a:schemeClr val="bg1">
                <a:lumMod val="8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Operators’ Command &amp; Data Processing</a:t>
              </a:r>
            </a:p>
          </p:txBody>
        </p:sp>
      </p:grpSp>
      <p:sp>
        <p:nvSpPr>
          <p:cNvPr id="4" name="Text Placeholder 3"/>
          <p:cNvSpPr>
            <a:spLocks noGrp="1"/>
          </p:cNvSpPr>
          <p:nvPr>
            <p:ph type="body" sz="quarter" idx="13"/>
          </p:nvPr>
        </p:nvSpPr>
        <p:spPr/>
        <p:txBody>
          <a:bodyPr/>
          <a:lstStyle/>
          <a:p>
            <a:pPr marL="0" indent="0">
              <a:buNone/>
            </a:pPr>
            <a:r>
              <a:rPr lang="en-US" dirty="0"/>
              <a:t>Mini Requirements Architecture</a:t>
            </a:r>
          </a:p>
        </p:txBody>
      </p:sp>
      <p:sp>
        <p:nvSpPr>
          <p:cNvPr id="3" name="Footer Placeholder 2"/>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5" name="Slide Number Placeholder 4"/>
          <p:cNvSpPr>
            <a:spLocks noGrp="1"/>
          </p:cNvSpPr>
          <p:nvPr>
            <p:ph type="sldNum" sz="quarter" idx="4"/>
          </p:nvPr>
        </p:nvSpPr>
        <p:spPr/>
        <p:txBody>
          <a:bodyPr/>
          <a:lstStyle/>
          <a:p>
            <a:fld id="{BBD0FC35-6251-448B-B877-BB3E704B22A7}" type="slidenum">
              <a:rPr lang="en-US" smtClean="0">
                <a:solidFill>
                  <a:prstClr val="black">
                    <a:tint val="75000"/>
                  </a:prstClr>
                </a:solidFill>
              </a:rPr>
              <a:pPr/>
              <a:t>13</a:t>
            </a:fld>
            <a:endParaRPr lang="en-US">
              <a:solidFill>
                <a:prstClr val="black">
                  <a:tint val="75000"/>
                </a:prstClr>
              </a:solidFill>
            </a:endParaRPr>
          </a:p>
        </p:txBody>
      </p:sp>
      <p:pic>
        <p:nvPicPr>
          <p:cNvPr id="67" name="Picture 8" descr="http://blogs.cfr.org/renewing-america/files/2012/08/Renewing-America-NASA-Curiosity-Mars-Landing-201208061.jpg"/>
          <p:cNvPicPr>
            <a:picLocks noChangeAspect="1" noChangeArrowheads="1"/>
          </p:cNvPicPr>
          <p:nvPr/>
        </p:nvPicPr>
        <p:blipFill rotWithShape="1">
          <a:blip r:embed="rId3">
            <a:extLst>
              <a:ext uri="{28A0092B-C50C-407E-A947-70E740481C1C}">
                <a14:useLocalDpi xmlns:a14="http://schemas.microsoft.com/office/drawing/2010/main" val="0"/>
              </a:ext>
            </a:extLst>
          </a:blip>
          <a:srcRect l="27908"/>
          <a:stretch/>
        </p:blipFill>
        <p:spPr bwMode="auto">
          <a:xfrm>
            <a:off x="406400" y="1275352"/>
            <a:ext cx="2114392" cy="2196132"/>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p:cNvSpPr/>
          <p:nvPr/>
        </p:nvSpPr>
        <p:spPr>
          <a:xfrm>
            <a:off x="2696901" y="1254424"/>
            <a:ext cx="8479099" cy="2554545"/>
          </a:xfrm>
          <a:prstGeom prst="rect">
            <a:avLst/>
          </a:prstGeom>
        </p:spPr>
        <p:txBody>
          <a:bodyPr wrap="square">
            <a:spAutoFit/>
          </a:bodyPr>
          <a:lstStyle/>
          <a:p>
            <a:r>
              <a:rPr lang="en-US" sz="2000" b="1" dirty="0"/>
              <a:t>Software Architecture:</a:t>
            </a:r>
          </a:p>
          <a:p>
            <a:pPr marL="342900" indent="-342900">
              <a:buFont typeface="+mj-lt"/>
              <a:buAutoNum type="arabicPeriod"/>
            </a:pPr>
            <a:r>
              <a:rPr lang="en-US" sz="2000" dirty="0"/>
              <a:t>Collection of components/modules.</a:t>
            </a:r>
          </a:p>
          <a:p>
            <a:pPr marL="342900" indent="-342900">
              <a:buFont typeface="+mj-lt"/>
              <a:buAutoNum type="arabicPeriod"/>
            </a:pPr>
            <a:r>
              <a:rPr lang="en-US" sz="2000" dirty="0"/>
              <a:t>Functional requirements to decompose the system into subsystems and modules. </a:t>
            </a:r>
          </a:p>
          <a:p>
            <a:pPr marL="800100" lvl="1" indent="-342900">
              <a:buFont typeface="Arial" panose="020B0604020202020204" pitchFamily="34" charset="0"/>
              <a:buChar char="•"/>
            </a:pPr>
            <a:r>
              <a:rPr lang="en-US" sz="2000" dirty="0"/>
              <a:t>During implementation these modules are the packages in your program.</a:t>
            </a:r>
          </a:p>
          <a:p>
            <a:pPr marL="342900" indent="-342900">
              <a:buFont typeface="+mj-lt"/>
              <a:buAutoNum type="arabicPeriod"/>
            </a:pPr>
            <a:r>
              <a:rPr lang="en-US" sz="2000" dirty="0"/>
              <a:t>Use of layers to increase modifiability and integration of a new component.</a:t>
            </a:r>
          </a:p>
        </p:txBody>
      </p:sp>
    </p:spTree>
    <p:extLst>
      <p:ext uri="{BB962C8B-B14F-4D97-AF65-F5344CB8AC3E}">
        <p14:creationId xmlns:p14="http://schemas.microsoft.com/office/powerpoint/2010/main" val="3247660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 name="Text Placeholder 2047"/>
          <p:cNvSpPr>
            <a:spLocks noGrp="1"/>
          </p:cNvSpPr>
          <p:nvPr>
            <p:ph type="body" sz="quarter" idx="13"/>
          </p:nvPr>
        </p:nvSpPr>
        <p:spPr/>
        <p:txBody>
          <a:bodyPr/>
          <a:lstStyle/>
          <a:p>
            <a:pPr marL="0" indent="0">
              <a:buNone/>
            </a:pPr>
            <a:r>
              <a:rPr lang="en-US" dirty="0"/>
              <a:t>Mini Requirements Architecture</a:t>
            </a:r>
          </a:p>
        </p:txBody>
      </p:sp>
      <p:sp>
        <p:nvSpPr>
          <p:cNvPr id="3" name="Footer Placeholder 2"/>
          <p:cNvSpPr>
            <a:spLocks noGrp="1"/>
          </p:cNvSpPr>
          <p:nvPr>
            <p:ph type="ftr" sz="quarter" idx="3"/>
          </p:nvPr>
        </p:nvSpPr>
        <p:spPr>
          <a:xfrm>
            <a:off x="4130675" y="6508392"/>
            <a:ext cx="3860800" cy="365125"/>
          </a:xfrm>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4" name="Slide Number Placeholder 3"/>
          <p:cNvSpPr>
            <a:spLocks noGrp="1"/>
          </p:cNvSpPr>
          <p:nvPr>
            <p:ph type="sldNum" sz="quarter" idx="4"/>
          </p:nvPr>
        </p:nvSpPr>
        <p:spPr/>
        <p:txBody>
          <a:bodyPr/>
          <a:lstStyle/>
          <a:p>
            <a:fld id="{256D3EEF-DE4E-429D-8EC4-DDC531AFF587}" type="slidenum">
              <a:rPr lang="en-US" smtClean="0"/>
              <a:pPr/>
              <a:t>14</a:t>
            </a:fld>
            <a:r>
              <a:rPr lang="en-US"/>
              <a:t>/22</a:t>
            </a:r>
            <a:endParaRPr lang="en-US" dirty="0"/>
          </a:p>
        </p:txBody>
      </p:sp>
      <p:pic>
        <p:nvPicPr>
          <p:cNvPr id="72" name="Picture 2">
            <a:extLs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9982" y="1280900"/>
            <a:ext cx="2504418" cy="1676400"/>
          </a:xfrm>
          <a:prstGeom prst="rect">
            <a:avLst/>
          </a:prstGeom>
          <a:solidFill>
            <a:srgbClr val="FFFFFF">
              <a:shade val="85000"/>
            </a:srgbClr>
          </a:solidFill>
          <a:ln w="25400" cap="rnd">
            <a:solidFill>
              <a:srgbClr val="080808"/>
            </a:solidFill>
          </a:ln>
          <a:effectLst>
            <a:outerShdw blurRad="36195" dist="12700" dir="11400000" algn="tl" rotWithShape="0">
              <a:srgbClr val="000000">
                <a:alpha val="33000"/>
              </a:srgbClr>
            </a:outerShdw>
          </a:effectLst>
          <a:scene3d>
            <a:camera prst="orthographicFront"/>
            <a:lightRig rig="soft" dir="t"/>
          </a:scene3d>
          <a:sp3d z="-152400" contourW="12700" prstMaterial="matte">
            <a:bevelT w="63500" h="50800"/>
            <a:contourClr>
              <a:srgbClr val="C0C0C0"/>
            </a:contourClr>
          </a:sp3d>
        </p:spPr>
      </p:pic>
      <p:grpSp>
        <p:nvGrpSpPr>
          <p:cNvPr id="65" name="Group 64"/>
          <p:cNvGrpSpPr/>
          <p:nvPr/>
        </p:nvGrpSpPr>
        <p:grpSpPr>
          <a:xfrm>
            <a:off x="4165600" y="3248025"/>
            <a:ext cx="4133850" cy="3228975"/>
            <a:chOff x="2647950" y="2486025"/>
            <a:chExt cx="4133850" cy="3228975"/>
          </a:xfrm>
        </p:grpSpPr>
        <p:sp>
          <p:nvSpPr>
            <p:cNvPr id="5" name="Up-Down Arrow 4"/>
            <p:cNvSpPr/>
            <p:nvPr/>
          </p:nvSpPr>
          <p:spPr>
            <a:xfrm>
              <a:off x="4333875" y="2552700"/>
              <a:ext cx="419100" cy="3162300"/>
            </a:xfrm>
            <a:prstGeom prst="upDownArrow">
              <a:avLst>
                <a:gd name="adj1" fmla="val 50000"/>
                <a:gd name="adj2" fmla="val 21978"/>
              </a:avLst>
            </a:prstGeom>
            <a:solidFill>
              <a:srgbClr val="ECEF71"/>
            </a:solidFill>
            <a:ln w="31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Down Arrow 5"/>
            <p:cNvSpPr/>
            <p:nvPr/>
          </p:nvSpPr>
          <p:spPr>
            <a:xfrm>
              <a:off x="4286250" y="2486025"/>
              <a:ext cx="419100" cy="3162300"/>
            </a:xfrm>
            <a:prstGeom prst="upDownArrow">
              <a:avLst>
                <a:gd name="adj1" fmla="val 50000"/>
                <a:gd name="adj2" fmla="val 21978"/>
              </a:avLst>
            </a:prstGeom>
            <a:solidFill>
              <a:srgbClr val="ECEF71"/>
            </a:solidFill>
            <a:ln w="31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914650" y="3095625"/>
              <a:ext cx="981075" cy="400050"/>
              <a:chOff x="209550" y="514350"/>
              <a:chExt cx="981075" cy="400050"/>
            </a:xfrm>
          </p:grpSpPr>
          <p:sp>
            <p:nvSpPr>
              <p:cNvPr id="8" name="Rounded Rectangle 7"/>
              <p:cNvSpPr/>
              <p:nvPr/>
            </p:nvSpPr>
            <p:spPr>
              <a:xfrm>
                <a:off x="209550" y="514350"/>
                <a:ext cx="8382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GPS Receivers</a:t>
                </a:r>
              </a:p>
            </p:txBody>
          </p:sp>
          <p:sp>
            <p:nvSpPr>
              <p:cNvPr id="9" name="Rounded Rectangle 8"/>
              <p:cNvSpPr/>
              <p:nvPr/>
            </p:nvSpPr>
            <p:spPr>
              <a:xfrm>
                <a:off x="276225" y="561975"/>
                <a:ext cx="8382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GPS Receivers</a:t>
                </a:r>
              </a:p>
            </p:txBody>
          </p:sp>
          <p:sp>
            <p:nvSpPr>
              <p:cNvPr id="10" name="Rounded Rectangle 9"/>
              <p:cNvSpPr/>
              <p:nvPr/>
            </p:nvSpPr>
            <p:spPr>
              <a:xfrm>
                <a:off x="352425" y="609600"/>
                <a:ext cx="8382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GPS Receivers</a:t>
                </a:r>
              </a:p>
            </p:txBody>
          </p:sp>
        </p:grpSp>
        <p:cxnSp>
          <p:nvCxnSpPr>
            <p:cNvPr id="11" name="Straight Arrow Connector 10"/>
            <p:cNvCxnSpPr/>
            <p:nvPr/>
          </p:nvCxnSpPr>
          <p:spPr>
            <a:xfrm>
              <a:off x="3895725" y="3343275"/>
              <a:ext cx="466725" cy="1588"/>
            </a:xfrm>
            <a:prstGeom prst="straightConnector1">
              <a:avLst/>
            </a:prstGeom>
            <a:ln w="19050">
              <a:solidFill>
                <a:schemeClr val="bg2">
                  <a:lumMod val="10000"/>
                </a:schemeClr>
              </a:solidFill>
              <a:tailEnd type="stealth"/>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647950" y="5010150"/>
              <a:ext cx="1224914" cy="552449"/>
              <a:chOff x="238618" y="514350"/>
              <a:chExt cx="934565" cy="552449"/>
            </a:xfrm>
          </p:grpSpPr>
          <p:sp>
            <p:nvSpPr>
              <p:cNvPr id="13" name="Rounded Rectangle 12"/>
              <p:cNvSpPr/>
              <p:nvPr/>
            </p:nvSpPr>
            <p:spPr>
              <a:xfrm>
                <a:off x="238618" y="514350"/>
                <a:ext cx="838201"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GPS Receivers</a:t>
                </a:r>
              </a:p>
            </p:txBody>
          </p:sp>
          <p:sp>
            <p:nvSpPr>
              <p:cNvPr id="14" name="Rounded Rectangle 13"/>
              <p:cNvSpPr/>
              <p:nvPr/>
            </p:nvSpPr>
            <p:spPr>
              <a:xfrm>
                <a:off x="276225" y="561975"/>
                <a:ext cx="8382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GPS Receivers</a:t>
                </a:r>
              </a:p>
            </p:txBody>
          </p:sp>
          <p:sp>
            <p:nvSpPr>
              <p:cNvPr id="15" name="Rounded Rectangle 14"/>
              <p:cNvSpPr/>
              <p:nvPr/>
            </p:nvSpPr>
            <p:spPr>
              <a:xfrm>
                <a:off x="318559" y="634662"/>
                <a:ext cx="854624" cy="432137"/>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Engines &amp; Actuators  Interface</a:t>
                </a:r>
              </a:p>
            </p:txBody>
          </p:sp>
        </p:grpSp>
        <p:cxnSp>
          <p:nvCxnSpPr>
            <p:cNvPr id="16" name="Straight Arrow Connector 15"/>
            <p:cNvCxnSpPr/>
            <p:nvPr/>
          </p:nvCxnSpPr>
          <p:spPr>
            <a:xfrm>
              <a:off x="3895725" y="5229225"/>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914650" y="3552825"/>
              <a:ext cx="981075" cy="400050"/>
              <a:chOff x="209550" y="514350"/>
              <a:chExt cx="981075" cy="400050"/>
            </a:xfrm>
          </p:grpSpPr>
          <p:sp>
            <p:nvSpPr>
              <p:cNvPr id="18" name="Rounded Rectangle 17"/>
              <p:cNvSpPr/>
              <p:nvPr/>
            </p:nvSpPr>
            <p:spPr>
              <a:xfrm>
                <a:off x="209550" y="514350"/>
                <a:ext cx="8382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GPS Receivers</a:t>
                </a:r>
              </a:p>
            </p:txBody>
          </p:sp>
          <p:sp>
            <p:nvSpPr>
              <p:cNvPr id="19" name="Rounded Rectangle 18"/>
              <p:cNvSpPr/>
              <p:nvPr/>
            </p:nvSpPr>
            <p:spPr>
              <a:xfrm>
                <a:off x="276225" y="561975"/>
                <a:ext cx="8382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GPS Receivers</a:t>
                </a:r>
              </a:p>
            </p:txBody>
          </p:sp>
          <p:sp>
            <p:nvSpPr>
              <p:cNvPr id="20" name="Rounded Rectangle 19"/>
              <p:cNvSpPr/>
              <p:nvPr/>
            </p:nvSpPr>
            <p:spPr>
              <a:xfrm>
                <a:off x="352425" y="609600"/>
                <a:ext cx="8382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Rate</a:t>
                </a:r>
              </a:p>
              <a:p>
                <a:pPr algn="ctr"/>
                <a:r>
                  <a:rPr lang="en-US" sz="900" dirty="0">
                    <a:solidFill>
                      <a:schemeClr val="tx1"/>
                    </a:solidFill>
                  </a:rPr>
                  <a:t>Gyros</a:t>
                </a:r>
              </a:p>
            </p:txBody>
          </p:sp>
        </p:grpSp>
        <p:cxnSp>
          <p:nvCxnSpPr>
            <p:cNvPr id="21" name="Straight Arrow Connector 20"/>
            <p:cNvCxnSpPr/>
            <p:nvPr/>
          </p:nvCxnSpPr>
          <p:spPr>
            <a:xfrm>
              <a:off x="3895725" y="3800475"/>
              <a:ext cx="466725" cy="1588"/>
            </a:xfrm>
            <a:prstGeom prst="straightConnector1">
              <a:avLst/>
            </a:prstGeom>
            <a:ln w="19050">
              <a:solidFill>
                <a:schemeClr val="bg2">
                  <a:lumMod val="1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905250" y="3400425"/>
              <a:ext cx="466725" cy="1588"/>
            </a:xfrm>
            <a:prstGeom prst="straightConnector1">
              <a:avLst/>
            </a:prstGeom>
            <a:ln w="19050">
              <a:solidFill>
                <a:schemeClr val="bg2">
                  <a:lumMod val="1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905250" y="3856037"/>
              <a:ext cx="466725" cy="1588"/>
            </a:xfrm>
            <a:prstGeom prst="straightConnector1">
              <a:avLst/>
            </a:prstGeom>
            <a:ln w="19050">
              <a:solidFill>
                <a:schemeClr val="bg2">
                  <a:lumMod val="1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895725" y="5305425"/>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57725" y="3000375"/>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657725" y="3076575"/>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5200650" y="5000625"/>
              <a:ext cx="1219200" cy="3810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Power Management System</a:t>
              </a:r>
            </a:p>
          </p:txBody>
        </p:sp>
        <p:cxnSp>
          <p:nvCxnSpPr>
            <p:cNvPr id="28" name="Straight Arrow Connector 27"/>
            <p:cNvCxnSpPr/>
            <p:nvPr/>
          </p:nvCxnSpPr>
          <p:spPr>
            <a:xfrm>
              <a:off x="4667250" y="4162425"/>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67250" y="4238625"/>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5181600" y="3851118"/>
              <a:ext cx="1600200" cy="892332"/>
              <a:chOff x="2362200" y="1143000"/>
              <a:chExt cx="1600200" cy="1066800"/>
            </a:xfrm>
          </p:grpSpPr>
          <p:grpSp>
            <p:nvGrpSpPr>
              <p:cNvPr id="31" name="Group 39"/>
              <p:cNvGrpSpPr/>
              <p:nvPr/>
            </p:nvGrpSpPr>
            <p:grpSpPr>
              <a:xfrm>
                <a:off x="2362200" y="1143000"/>
                <a:ext cx="1600200" cy="1066800"/>
                <a:chOff x="3371850" y="2162175"/>
                <a:chExt cx="2286000" cy="838200"/>
              </a:xfrm>
            </p:grpSpPr>
            <p:sp>
              <p:nvSpPr>
                <p:cNvPr id="33" name="Rounded Rectangle 32"/>
                <p:cNvSpPr/>
                <p:nvPr/>
              </p:nvSpPr>
              <p:spPr>
                <a:xfrm>
                  <a:off x="3390900" y="2162175"/>
                  <a:ext cx="2209800" cy="838200"/>
                </a:xfrm>
                <a:prstGeom prst="roundRect">
                  <a:avLst>
                    <a:gd name="adj" fmla="val 0"/>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4" name="Rectangle 33"/>
                <p:cNvSpPr/>
                <p:nvPr/>
              </p:nvSpPr>
              <p:spPr>
                <a:xfrm>
                  <a:off x="3371850" y="2701016"/>
                  <a:ext cx="2286000" cy="185691"/>
                </a:xfrm>
                <a:prstGeom prst="rect">
                  <a:avLst/>
                </a:prstGeom>
              </p:spPr>
              <p:txBody>
                <a:bodyPr wrap="square">
                  <a:spAutoFit/>
                </a:bodyPr>
                <a:lstStyle/>
                <a:p>
                  <a:pPr algn="just">
                    <a:lnSpc>
                      <a:spcPts val="800"/>
                    </a:lnSpc>
                  </a:pPr>
                  <a:endParaRPr lang="en-US" sz="800" dirty="0"/>
                </a:p>
              </p:txBody>
            </p:sp>
          </p:grpSp>
          <p:sp>
            <p:nvSpPr>
              <p:cNvPr id="32" name="Rounded Rectangle 31"/>
              <p:cNvSpPr/>
              <p:nvPr/>
            </p:nvSpPr>
            <p:spPr>
              <a:xfrm>
                <a:off x="2533650" y="1219200"/>
                <a:ext cx="1219200" cy="40005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Integrated Health Management System</a:t>
                </a:r>
              </a:p>
            </p:txBody>
          </p:sp>
        </p:grpSp>
        <p:grpSp>
          <p:nvGrpSpPr>
            <p:cNvPr id="35" name="Group 34"/>
            <p:cNvGrpSpPr/>
            <p:nvPr/>
          </p:nvGrpSpPr>
          <p:grpSpPr>
            <a:xfrm>
              <a:off x="5114925" y="3809999"/>
              <a:ext cx="1600200" cy="892332"/>
              <a:chOff x="3344635" y="2162175"/>
              <a:chExt cx="2286000" cy="838200"/>
            </a:xfrm>
          </p:grpSpPr>
          <p:sp>
            <p:nvSpPr>
              <p:cNvPr id="36" name="Rounded Rectangle 35"/>
              <p:cNvSpPr/>
              <p:nvPr/>
            </p:nvSpPr>
            <p:spPr>
              <a:xfrm>
                <a:off x="3390900" y="2162175"/>
                <a:ext cx="2209800" cy="838200"/>
              </a:xfrm>
              <a:prstGeom prst="roundRect">
                <a:avLst>
                  <a:gd name="adj" fmla="val 0"/>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37" name="Rectangle 36"/>
              <p:cNvSpPr/>
              <p:nvPr/>
            </p:nvSpPr>
            <p:spPr>
              <a:xfrm>
                <a:off x="3344635" y="2609535"/>
                <a:ext cx="2286000" cy="378428"/>
              </a:xfrm>
              <a:prstGeom prst="rect">
                <a:avLst/>
              </a:prstGeom>
            </p:spPr>
            <p:txBody>
              <a:bodyPr wrap="square">
                <a:spAutoFit/>
              </a:bodyPr>
              <a:lstStyle/>
              <a:p>
                <a:pPr algn="just">
                  <a:lnSpc>
                    <a:spcPts val="800"/>
                  </a:lnSpc>
                </a:pPr>
                <a:r>
                  <a:rPr lang="en-US" sz="800" dirty="0"/>
                  <a:t>Multiple Fault Tolerant Flight Computer with integrated health monitoring and telemetry</a:t>
                </a:r>
              </a:p>
            </p:txBody>
          </p:sp>
        </p:grpSp>
        <p:grpSp>
          <p:nvGrpSpPr>
            <p:cNvPr id="38" name="Group 37"/>
            <p:cNvGrpSpPr/>
            <p:nvPr/>
          </p:nvGrpSpPr>
          <p:grpSpPr>
            <a:xfrm>
              <a:off x="2762250" y="2600325"/>
              <a:ext cx="1152525" cy="446086"/>
              <a:chOff x="209550" y="514350"/>
              <a:chExt cx="981075" cy="446086"/>
            </a:xfrm>
          </p:grpSpPr>
          <p:sp>
            <p:nvSpPr>
              <p:cNvPr id="39" name="Rounded Rectangle 38"/>
              <p:cNvSpPr/>
              <p:nvPr/>
            </p:nvSpPr>
            <p:spPr>
              <a:xfrm>
                <a:off x="209550" y="514350"/>
                <a:ext cx="8382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GPS Receivers</a:t>
                </a:r>
              </a:p>
            </p:txBody>
          </p:sp>
          <p:sp>
            <p:nvSpPr>
              <p:cNvPr id="40" name="Rounded Rectangle 39"/>
              <p:cNvSpPr/>
              <p:nvPr/>
            </p:nvSpPr>
            <p:spPr>
              <a:xfrm>
                <a:off x="276225" y="561975"/>
                <a:ext cx="838200" cy="3048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GPS Receivers</a:t>
                </a:r>
              </a:p>
            </p:txBody>
          </p:sp>
          <p:sp>
            <p:nvSpPr>
              <p:cNvPr id="41" name="Rounded Rectangle 40"/>
              <p:cNvSpPr/>
              <p:nvPr/>
            </p:nvSpPr>
            <p:spPr>
              <a:xfrm>
                <a:off x="311346" y="609600"/>
                <a:ext cx="879279" cy="350836"/>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Communication</a:t>
                </a:r>
              </a:p>
              <a:p>
                <a:pPr algn="ctr"/>
                <a:r>
                  <a:rPr lang="en-US" sz="900" dirty="0">
                    <a:solidFill>
                      <a:schemeClr val="tx1"/>
                    </a:solidFill>
                  </a:rPr>
                  <a:t>System</a:t>
                </a:r>
              </a:p>
            </p:txBody>
          </p:sp>
        </p:grpSp>
        <p:cxnSp>
          <p:nvCxnSpPr>
            <p:cNvPr id="42" name="Straight Arrow Connector 41"/>
            <p:cNvCxnSpPr/>
            <p:nvPr/>
          </p:nvCxnSpPr>
          <p:spPr>
            <a:xfrm>
              <a:off x="3914775" y="2819400"/>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914775" y="2895600"/>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153025" y="3905250"/>
              <a:ext cx="1551469" cy="369332"/>
              <a:chOff x="4696931" y="1428750"/>
              <a:chExt cx="1246669" cy="369332"/>
            </a:xfrm>
          </p:grpSpPr>
          <p:sp>
            <p:nvSpPr>
              <p:cNvPr id="45" name="Rounded Rectangle 44"/>
              <p:cNvSpPr/>
              <p:nvPr/>
            </p:nvSpPr>
            <p:spPr>
              <a:xfrm>
                <a:off x="4781551" y="1447800"/>
                <a:ext cx="1066800" cy="334625"/>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46" name="Rectangle 45"/>
              <p:cNvSpPr/>
              <p:nvPr/>
            </p:nvSpPr>
            <p:spPr>
              <a:xfrm>
                <a:off x="4696931" y="1428750"/>
                <a:ext cx="1246669" cy="369332"/>
              </a:xfrm>
              <a:prstGeom prst="rect">
                <a:avLst/>
              </a:prstGeom>
            </p:spPr>
            <p:txBody>
              <a:bodyPr wrap="square">
                <a:spAutoFit/>
              </a:bodyPr>
              <a:lstStyle/>
              <a:p>
                <a:pPr algn="ctr"/>
                <a:r>
                  <a:rPr lang="en-US" sz="900" dirty="0"/>
                  <a:t>Integrated Vehicle Health Management System</a:t>
                </a:r>
              </a:p>
            </p:txBody>
          </p:sp>
        </p:grpSp>
        <p:sp>
          <p:nvSpPr>
            <p:cNvPr id="47" name="Rectangle 46"/>
            <p:cNvSpPr/>
            <p:nvPr/>
          </p:nvSpPr>
          <p:spPr>
            <a:xfrm>
              <a:off x="3190875" y="4067175"/>
              <a:ext cx="457200" cy="1015663"/>
            </a:xfrm>
            <a:prstGeom prst="rect">
              <a:avLst/>
            </a:prstGeom>
          </p:spPr>
          <p:txBody>
            <a:bodyPr wrap="square">
              <a:spAutoFit/>
            </a:bodyPr>
            <a:lstStyle/>
            <a:p>
              <a:pPr algn="ctr"/>
              <a:r>
                <a:rPr lang="en-US" sz="1000" b="1" dirty="0"/>
                <a:t>.</a:t>
              </a:r>
            </a:p>
            <a:p>
              <a:pPr algn="ctr"/>
              <a:r>
                <a:rPr lang="en-US" sz="1000" b="1" dirty="0"/>
                <a:t>.</a:t>
              </a:r>
            </a:p>
            <a:p>
              <a:pPr algn="ctr"/>
              <a:r>
                <a:rPr lang="en-US" sz="1000" b="1" dirty="0"/>
                <a:t>.</a:t>
              </a:r>
            </a:p>
            <a:p>
              <a:pPr algn="ctr"/>
              <a:r>
                <a:rPr lang="en-US" sz="1000" b="1" dirty="0"/>
                <a:t>.</a:t>
              </a:r>
            </a:p>
            <a:p>
              <a:pPr algn="ctr"/>
              <a:r>
                <a:rPr lang="en-US" sz="1000" b="1" dirty="0"/>
                <a:t>.</a:t>
              </a:r>
            </a:p>
            <a:p>
              <a:pPr algn="ctr"/>
              <a:endParaRPr lang="en-US" sz="1000" b="1" dirty="0"/>
            </a:p>
          </p:txBody>
        </p:sp>
        <p:sp>
          <p:nvSpPr>
            <p:cNvPr id="48" name="Rounded Rectangle 47"/>
            <p:cNvSpPr/>
            <p:nvPr/>
          </p:nvSpPr>
          <p:spPr>
            <a:xfrm>
              <a:off x="5133975" y="4943475"/>
              <a:ext cx="1219200" cy="381000"/>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Power Management System</a:t>
              </a:r>
            </a:p>
          </p:txBody>
        </p:sp>
        <p:cxnSp>
          <p:nvCxnSpPr>
            <p:cNvPr id="49" name="Straight Arrow Connector 48"/>
            <p:cNvCxnSpPr/>
            <p:nvPr/>
          </p:nvCxnSpPr>
          <p:spPr>
            <a:xfrm>
              <a:off x="4667250" y="5094287"/>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667250" y="5170487"/>
              <a:ext cx="466725" cy="1588"/>
            </a:xfrm>
            <a:prstGeom prst="straightConnector1">
              <a:avLst/>
            </a:prstGeom>
            <a:ln w="19050">
              <a:solidFill>
                <a:schemeClr val="bg2">
                  <a:lumMod val="1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5105400" y="2714625"/>
              <a:ext cx="1676400" cy="838200"/>
              <a:chOff x="2647950" y="304800"/>
              <a:chExt cx="1676400" cy="971550"/>
            </a:xfrm>
          </p:grpSpPr>
          <p:grpSp>
            <p:nvGrpSpPr>
              <p:cNvPr id="52" name="Group 51"/>
              <p:cNvGrpSpPr/>
              <p:nvPr/>
            </p:nvGrpSpPr>
            <p:grpSpPr>
              <a:xfrm>
                <a:off x="2724150" y="384018"/>
                <a:ext cx="1600200" cy="892332"/>
                <a:chOff x="3344635" y="2162175"/>
                <a:chExt cx="2286000" cy="838200"/>
              </a:xfrm>
            </p:grpSpPr>
            <p:sp>
              <p:nvSpPr>
                <p:cNvPr id="62" name="Rounded Rectangle 61"/>
                <p:cNvSpPr/>
                <p:nvPr/>
              </p:nvSpPr>
              <p:spPr>
                <a:xfrm>
                  <a:off x="3390900" y="2162175"/>
                  <a:ext cx="2209800" cy="838200"/>
                </a:xfrm>
                <a:prstGeom prst="roundRect">
                  <a:avLst>
                    <a:gd name="adj" fmla="val 0"/>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3" name="Rectangle 62"/>
                <p:cNvSpPr/>
                <p:nvPr/>
              </p:nvSpPr>
              <p:spPr>
                <a:xfrm>
                  <a:off x="3344635" y="2609535"/>
                  <a:ext cx="2286000" cy="215233"/>
                </a:xfrm>
                <a:prstGeom prst="rect">
                  <a:avLst/>
                </a:prstGeom>
              </p:spPr>
              <p:txBody>
                <a:bodyPr wrap="square">
                  <a:spAutoFit/>
                </a:bodyPr>
                <a:lstStyle/>
                <a:p>
                  <a:pPr algn="just">
                    <a:lnSpc>
                      <a:spcPts val="800"/>
                    </a:lnSpc>
                  </a:pPr>
                  <a:endParaRPr lang="en-US" sz="800" dirty="0"/>
                </a:p>
              </p:txBody>
            </p:sp>
          </p:grpSp>
          <p:grpSp>
            <p:nvGrpSpPr>
              <p:cNvPr id="53" name="Group 52"/>
              <p:cNvGrpSpPr/>
              <p:nvPr/>
            </p:nvGrpSpPr>
            <p:grpSpPr>
              <a:xfrm>
                <a:off x="2686050" y="345918"/>
                <a:ext cx="1600200" cy="892332"/>
                <a:chOff x="3344635" y="2162175"/>
                <a:chExt cx="2286000" cy="838200"/>
              </a:xfrm>
            </p:grpSpPr>
            <p:sp>
              <p:nvSpPr>
                <p:cNvPr id="60" name="Rounded Rectangle 59"/>
                <p:cNvSpPr/>
                <p:nvPr/>
              </p:nvSpPr>
              <p:spPr>
                <a:xfrm>
                  <a:off x="3390900" y="2162175"/>
                  <a:ext cx="2209800" cy="838200"/>
                </a:xfrm>
                <a:prstGeom prst="roundRect">
                  <a:avLst>
                    <a:gd name="adj" fmla="val 0"/>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61" name="Rectangle 60"/>
                <p:cNvSpPr/>
                <p:nvPr/>
              </p:nvSpPr>
              <p:spPr>
                <a:xfrm>
                  <a:off x="3344635" y="2609535"/>
                  <a:ext cx="2286000" cy="215233"/>
                </a:xfrm>
                <a:prstGeom prst="rect">
                  <a:avLst/>
                </a:prstGeom>
              </p:spPr>
              <p:txBody>
                <a:bodyPr wrap="square">
                  <a:spAutoFit/>
                </a:bodyPr>
                <a:lstStyle/>
                <a:p>
                  <a:pPr algn="just">
                    <a:lnSpc>
                      <a:spcPts val="800"/>
                    </a:lnSpc>
                  </a:pPr>
                  <a:endParaRPr lang="en-US" sz="800" dirty="0"/>
                </a:p>
              </p:txBody>
            </p:sp>
          </p:grpSp>
          <p:grpSp>
            <p:nvGrpSpPr>
              <p:cNvPr id="54" name="Group 53"/>
              <p:cNvGrpSpPr/>
              <p:nvPr/>
            </p:nvGrpSpPr>
            <p:grpSpPr>
              <a:xfrm>
                <a:off x="2647950" y="304800"/>
                <a:ext cx="1600200" cy="892332"/>
                <a:chOff x="3344635" y="2162175"/>
                <a:chExt cx="2286000" cy="838200"/>
              </a:xfrm>
            </p:grpSpPr>
            <p:sp>
              <p:nvSpPr>
                <p:cNvPr id="58" name="Rounded Rectangle 57"/>
                <p:cNvSpPr/>
                <p:nvPr/>
              </p:nvSpPr>
              <p:spPr>
                <a:xfrm>
                  <a:off x="3390900" y="2162175"/>
                  <a:ext cx="2209800" cy="838200"/>
                </a:xfrm>
                <a:prstGeom prst="roundRect">
                  <a:avLst>
                    <a:gd name="adj" fmla="val 0"/>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9" name="Rectangle 58"/>
                <p:cNvSpPr/>
                <p:nvPr/>
              </p:nvSpPr>
              <p:spPr>
                <a:xfrm>
                  <a:off x="3344635" y="2651017"/>
                  <a:ext cx="2286000" cy="326932"/>
                </a:xfrm>
                <a:prstGeom prst="rect">
                  <a:avLst/>
                </a:prstGeom>
              </p:spPr>
              <p:txBody>
                <a:bodyPr wrap="square">
                  <a:spAutoFit/>
                </a:bodyPr>
                <a:lstStyle/>
                <a:p>
                  <a:pPr algn="just">
                    <a:lnSpc>
                      <a:spcPts val="800"/>
                    </a:lnSpc>
                  </a:pPr>
                  <a:r>
                    <a:rPr lang="en-US" sz="800" dirty="0"/>
                    <a:t>Triple-Redundancy System with Graceful Degradation</a:t>
                  </a:r>
                </a:p>
              </p:txBody>
            </p:sp>
          </p:grpSp>
          <p:grpSp>
            <p:nvGrpSpPr>
              <p:cNvPr id="55" name="Group 54"/>
              <p:cNvGrpSpPr/>
              <p:nvPr/>
            </p:nvGrpSpPr>
            <p:grpSpPr>
              <a:xfrm>
                <a:off x="2667000" y="400050"/>
                <a:ext cx="1551469" cy="434686"/>
                <a:chOff x="4696931" y="1447800"/>
                <a:chExt cx="1246669" cy="434686"/>
              </a:xfrm>
            </p:grpSpPr>
            <p:sp>
              <p:nvSpPr>
                <p:cNvPr id="56" name="Rounded Rectangle 55"/>
                <p:cNvSpPr/>
                <p:nvPr/>
              </p:nvSpPr>
              <p:spPr>
                <a:xfrm>
                  <a:off x="4781551" y="1447800"/>
                  <a:ext cx="1066800" cy="434686"/>
                </a:xfrm>
                <a:prstGeom prst="roundRect">
                  <a:avLst/>
                </a:prstGeom>
                <a:solidFill>
                  <a:schemeClr val="bg1">
                    <a:lumMod val="95000"/>
                  </a:schemeClr>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57" name="Rectangle 56"/>
                <p:cNvSpPr/>
                <p:nvPr/>
              </p:nvSpPr>
              <p:spPr>
                <a:xfrm>
                  <a:off x="4696931" y="1450830"/>
                  <a:ext cx="1246669" cy="428089"/>
                </a:xfrm>
                <a:prstGeom prst="rect">
                  <a:avLst/>
                </a:prstGeom>
              </p:spPr>
              <p:txBody>
                <a:bodyPr wrap="square">
                  <a:spAutoFit/>
                </a:bodyPr>
                <a:lstStyle/>
                <a:p>
                  <a:pPr algn="ctr"/>
                  <a:r>
                    <a:rPr lang="en-US" sz="900" dirty="0"/>
                    <a:t>Lunar Robot </a:t>
                  </a:r>
                </a:p>
                <a:p>
                  <a:pPr algn="ctr"/>
                  <a:r>
                    <a:rPr lang="en-US" sz="900" dirty="0"/>
                    <a:t>Control System</a:t>
                  </a:r>
                </a:p>
              </p:txBody>
            </p:sp>
          </p:grpSp>
        </p:grpSp>
        <p:sp>
          <p:nvSpPr>
            <p:cNvPr id="64" name="Rectangle 63"/>
            <p:cNvSpPr/>
            <p:nvPr/>
          </p:nvSpPr>
          <p:spPr>
            <a:xfrm rot="16200000">
              <a:off x="4248290" y="3966883"/>
              <a:ext cx="497252" cy="230832"/>
            </a:xfrm>
            <a:prstGeom prst="rect">
              <a:avLst/>
            </a:prstGeom>
          </p:spPr>
          <p:txBody>
            <a:bodyPr wrap="none">
              <a:spAutoFit/>
            </a:bodyPr>
            <a:lstStyle/>
            <a:p>
              <a:r>
                <a:rPr lang="en-US" sz="900" dirty="0"/>
                <a:t>Bus(s)</a:t>
              </a:r>
            </a:p>
          </p:txBody>
        </p:sp>
      </p:grpSp>
      <p:pic>
        <p:nvPicPr>
          <p:cNvPr id="70" name="Picture 8" descr="http://blogs.cfr.org/renewing-america/files/2012/08/Renewing-America-NASA-Curiosity-Mars-Landing-201208061.jpg"/>
          <p:cNvPicPr>
            <a:picLocks noChangeAspect="1" noChangeArrowheads="1"/>
          </p:cNvPicPr>
          <p:nvPr/>
        </p:nvPicPr>
        <p:blipFill rotWithShape="1">
          <a:blip r:embed="rId3">
            <a:extLst>
              <a:ext uri="{28A0092B-C50C-407E-A947-70E740481C1C}">
                <a14:useLocalDpi xmlns:a14="http://schemas.microsoft.com/office/drawing/2010/main" val="0"/>
              </a:ext>
            </a:extLst>
          </a:blip>
          <a:srcRect l="27908"/>
          <a:stretch/>
        </p:blipFill>
        <p:spPr bwMode="auto">
          <a:xfrm>
            <a:off x="406400" y="1316636"/>
            <a:ext cx="1873054" cy="194546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p:nvPr/>
        </p:nvSpPr>
        <p:spPr>
          <a:xfrm>
            <a:off x="2513340" y="1479917"/>
            <a:ext cx="5756900" cy="1631216"/>
          </a:xfrm>
          <a:prstGeom prst="rect">
            <a:avLst/>
          </a:prstGeom>
        </p:spPr>
        <p:txBody>
          <a:bodyPr wrap="square">
            <a:spAutoFit/>
          </a:bodyPr>
          <a:lstStyle/>
          <a:p>
            <a:r>
              <a:rPr lang="en-US" sz="2000" b="1" dirty="0"/>
              <a:t>Software Architecture:</a:t>
            </a:r>
          </a:p>
          <a:p>
            <a:pPr marL="342900" indent="-342900">
              <a:buFont typeface="+mj-lt"/>
              <a:buAutoNum type="arabicPeriod"/>
            </a:pPr>
            <a:r>
              <a:rPr lang="en-US" sz="2000" dirty="0"/>
              <a:t>Architecture is about how components interact with each other.</a:t>
            </a:r>
          </a:p>
          <a:p>
            <a:pPr marL="342900" indent="-342900">
              <a:buFont typeface="+mj-lt"/>
              <a:buAutoNum type="arabicPeriod"/>
            </a:pPr>
            <a:r>
              <a:rPr lang="en-US" sz="2000" dirty="0"/>
              <a:t>Replicate </a:t>
            </a:r>
            <a:r>
              <a:rPr lang="en-US" sz="2000" dirty="0" err="1"/>
              <a:t>DataBus</a:t>
            </a:r>
            <a:r>
              <a:rPr lang="en-US" sz="2000" dirty="0"/>
              <a:t> to enhance reliability and availability requirements.</a:t>
            </a:r>
          </a:p>
        </p:txBody>
      </p:sp>
    </p:spTree>
    <p:extLst>
      <p:ext uri="{BB962C8B-B14F-4D97-AF65-F5344CB8AC3E}">
        <p14:creationId xmlns:p14="http://schemas.microsoft.com/office/powerpoint/2010/main" val="1776072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pPr marL="0" indent="0">
              <a:buNone/>
            </a:pPr>
            <a:r>
              <a:rPr lang="en-US" dirty="0"/>
              <a:t>Mini Requirements Architecture</a:t>
            </a:r>
          </a:p>
        </p:txBody>
      </p:sp>
      <p:sp>
        <p:nvSpPr>
          <p:cNvPr id="3" name="Footer Placeholder 2"/>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4" name="Slide Number Placeholder 3"/>
          <p:cNvSpPr>
            <a:spLocks noGrp="1"/>
          </p:cNvSpPr>
          <p:nvPr>
            <p:ph type="sldNum" sz="quarter" idx="4"/>
          </p:nvPr>
        </p:nvSpPr>
        <p:spPr/>
        <p:txBody>
          <a:bodyPr/>
          <a:lstStyle/>
          <a:p>
            <a:fld id="{256D3EEF-DE4E-429D-8EC4-DDC531AFF587}" type="slidenum">
              <a:rPr lang="en-US" smtClean="0"/>
              <a:pPr/>
              <a:t>15</a:t>
            </a:fld>
            <a:r>
              <a:rPr lang="en-US"/>
              <a:t>/22</a:t>
            </a:r>
            <a:endParaRPr lang="en-US" dirty="0"/>
          </a:p>
        </p:txBody>
      </p:sp>
      <p:pic>
        <p:nvPicPr>
          <p:cNvPr id="5" name="Picture 2">
            <a:extLst>
              <a:ext uri="{C183D7F6-B498-43B3-948B-1728B52AA6E4}">
                <adec:decorative xmlns:adec="http://schemas.microsoft.com/office/drawing/2017/decorative" val="1"/>
              </a:ext>
            </a:extLst>
          </p:cNvPr>
          <p:cNvPicPr>
            <a:picLocks noChangeAspect="1" noChangeArrowheads="1"/>
          </p:cNvPicPr>
          <p:nvPr/>
        </p:nvPicPr>
        <p:blipFill>
          <a:blip r:embed="rId2" cstate="print"/>
          <a:srcRect/>
          <a:stretch>
            <a:fillRect/>
          </a:stretch>
        </p:blipFill>
        <p:spPr bwMode="auto">
          <a:xfrm>
            <a:off x="3576828" y="3235582"/>
            <a:ext cx="5038344" cy="3387852"/>
          </a:xfrm>
          <a:prstGeom prst="rect">
            <a:avLst/>
          </a:prstGeom>
          <a:noFill/>
          <a:ln w="9525">
            <a:noFill/>
            <a:miter lim="800000"/>
            <a:headEnd/>
            <a:tailEnd/>
          </a:ln>
        </p:spPr>
      </p:pic>
      <p:pic>
        <p:nvPicPr>
          <p:cNvPr id="12" name="Picture 8" descr="http://blogs.cfr.org/renewing-america/files/2012/08/Renewing-America-NASA-Curiosity-Mars-Landing-201208061.jpg"/>
          <p:cNvPicPr>
            <a:picLocks noChangeAspect="1" noChangeArrowheads="1"/>
          </p:cNvPicPr>
          <p:nvPr/>
        </p:nvPicPr>
        <p:blipFill rotWithShape="1">
          <a:blip r:embed="rId3">
            <a:extLst>
              <a:ext uri="{28A0092B-C50C-407E-A947-70E740481C1C}">
                <a14:useLocalDpi xmlns:a14="http://schemas.microsoft.com/office/drawing/2010/main" val="0"/>
              </a:ext>
            </a:extLst>
          </a:blip>
          <a:srcRect l="27908"/>
          <a:stretch/>
        </p:blipFill>
        <p:spPr bwMode="auto">
          <a:xfrm>
            <a:off x="406400" y="1295742"/>
            <a:ext cx="1873054" cy="194546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393955" y="1194340"/>
            <a:ext cx="6794490" cy="2308324"/>
          </a:xfrm>
          <a:prstGeom prst="rect">
            <a:avLst/>
          </a:prstGeom>
        </p:spPr>
        <p:txBody>
          <a:bodyPr wrap="square">
            <a:spAutoFit/>
          </a:bodyPr>
          <a:lstStyle/>
          <a:p>
            <a:r>
              <a:rPr lang="en-US" sz="2400" b="1" dirty="0"/>
              <a:t>Software Architecture:</a:t>
            </a:r>
          </a:p>
          <a:p>
            <a:r>
              <a:rPr lang="en-US" sz="2400" dirty="0"/>
              <a:t>Use of architectural styles and patterns that satisfy availability concern of </a:t>
            </a:r>
            <a:r>
              <a:rPr lang="en-US" sz="2400" u="sng" dirty="0"/>
              <a:t>failure of less than 0.001.</a:t>
            </a:r>
            <a:r>
              <a:rPr lang="en-US" sz="2400" dirty="0"/>
              <a:t> Fault detection through the “Heartbeat” tactic, and recovery through replication and voting.</a:t>
            </a:r>
          </a:p>
        </p:txBody>
      </p:sp>
      <p:pic>
        <p:nvPicPr>
          <p:cNvPr id="7" name="Picture 2">
            <a:extLst>
              <a:ext uri="{FF2B5EF4-FFF2-40B4-BE49-F238E27FC236}">
                <a16:creationId xmlns:a16="http://schemas.microsoft.com/office/drawing/2014/main" id="{DAA5B5C3-3910-A8EF-3DC1-36540F3080E3}"/>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9982" y="1280900"/>
            <a:ext cx="2504418" cy="1676400"/>
          </a:xfrm>
          <a:prstGeom prst="rect">
            <a:avLst/>
          </a:prstGeom>
          <a:solidFill>
            <a:srgbClr val="FFFFFF">
              <a:shade val="85000"/>
            </a:srgbClr>
          </a:solidFill>
          <a:ln w="25400" cap="rnd">
            <a:solidFill>
              <a:srgbClr val="080808"/>
            </a:solidFill>
          </a:ln>
          <a:effectLst>
            <a:outerShdw blurRad="36195" dist="12700" dir="11400000" algn="tl" rotWithShape="0">
              <a:srgbClr val="000000">
                <a:alpha val="33000"/>
              </a:srgbClr>
            </a:outerShdw>
          </a:effectLst>
          <a:scene3d>
            <a:camera prst="orthographicFront"/>
            <a:lightRig rig="soft" dir="t"/>
          </a:scene3d>
          <a:sp3d z="-152400" contourW="12700" prstMaterial="matte">
            <a:bevelT w="63500" h="50800"/>
            <a:contourClr>
              <a:srgbClr val="C0C0C0"/>
            </a:contourClr>
          </a:sp3d>
        </p:spPr>
      </p:pic>
      <p:pic>
        <p:nvPicPr>
          <p:cNvPr id="11" name="Picture 2">
            <a:extLs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27753" y="1634912"/>
            <a:ext cx="2276708" cy="1794088"/>
          </a:xfrm>
          <a:prstGeom prst="rect">
            <a:avLst/>
          </a:prstGeom>
          <a:solidFill>
            <a:srgbClr val="FFFFFF">
              <a:shade val="85000"/>
            </a:srgbClr>
          </a:solidFill>
          <a:ln w="25400" cap="rnd">
            <a:solidFill>
              <a:srgbClr val="080808"/>
            </a:solidFill>
          </a:ln>
          <a:effectLst>
            <a:outerShdw blurRad="36195" dist="12700" dir="11400000" algn="tl" rotWithShape="0">
              <a:srgbClr val="000000">
                <a:alpha val="33000"/>
              </a:srgbClr>
            </a:outerShdw>
          </a:effectLst>
          <a:scene3d>
            <a:camera prst="orthographicFront"/>
            <a:lightRig rig="soft" dir="t"/>
          </a:scene3d>
          <a:sp3d z="114300" contourW="12700" prstMaterial="matte">
            <a:bevelT w="63500" h="50800"/>
            <a:contourClr>
              <a:srgbClr val="C0C0C0"/>
            </a:contourClr>
          </a:sp3d>
        </p:spPr>
      </p:pic>
    </p:spTree>
    <p:extLst>
      <p:ext uri="{BB962C8B-B14F-4D97-AF65-F5344CB8AC3E}">
        <p14:creationId xmlns:p14="http://schemas.microsoft.com/office/powerpoint/2010/main" val="1146367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pPr marL="0" indent="0">
              <a:buNone/>
            </a:pPr>
            <a:r>
              <a:rPr lang="en-US" dirty="0"/>
              <a:t>Mini Requirements Architecture</a:t>
            </a:r>
          </a:p>
        </p:txBody>
      </p:sp>
      <p:sp>
        <p:nvSpPr>
          <p:cNvPr id="3" name="Footer Placeholder 2"/>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5" name="Slide Number Placeholder 4"/>
          <p:cNvSpPr>
            <a:spLocks noGrp="1"/>
          </p:cNvSpPr>
          <p:nvPr>
            <p:ph type="sldNum" sz="quarter" idx="4"/>
          </p:nvPr>
        </p:nvSpPr>
        <p:spPr/>
        <p:txBody>
          <a:bodyPr/>
          <a:lstStyle/>
          <a:p>
            <a:fld id="{BBD0FC35-6251-448B-B877-BB3E704B22A7}" type="slidenum">
              <a:rPr lang="en-US" smtClean="0">
                <a:solidFill>
                  <a:prstClr val="black">
                    <a:tint val="75000"/>
                  </a:prstClr>
                </a:solidFill>
              </a:rPr>
              <a:pPr/>
              <a:t>16</a:t>
            </a:fld>
            <a:endParaRPr lang="en-US">
              <a:solidFill>
                <a:prstClr val="black">
                  <a:tint val="75000"/>
                </a:prstClr>
              </a:solidFill>
            </a:endParaRPr>
          </a:p>
        </p:txBody>
      </p:sp>
      <p:pic>
        <p:nvPicPr>
          <p:cNvPr id="13" name="Picture 8" descr="http://blogs.cfr.org/renewing-america/files/2012/08/Renewing-America-NASA-Curiosity-Mars-Landing-201208061.jpg"/>
          <p:cNvPicPr>
            <a:picLocks noChangeAspect="1" noChangeArrowheads="1"/>
          </p:cNvPicPr>
          <p:nvPr/>
        </p:nvPicPr>
        <p:blipFill rotWithShape="1">
          <a:blip r:embed="rId2">
            <a:extLst>
              <a:ext uri="{28A0092B-C50C-407E-A947-70E740481C1C}">
                <a14:useLocalDpi xmlns:a14="http://schemas.microsoft.com/office/drawing/2010/main" val="0"/>
              </a:ext>
            </a:extLst>
          </a:blip>
          <a:srcRect l="27908"/>
          <a:stretch/>
        </p:blipFill>
        <p:spPr bwMode="auto">
          <a:xfrm>
            <a:off x="406399" y="1282170"/>
            <a:ext cx="2198979" cy="228398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895600" y="1454668"/>
            <a:ext cx="4667760" cy="1938992"/>
          </a:xfrm>
          <a:prstGeom prst="rect">
            <a:avLst/>
          </a:prstGeom>
        </p:spPr>
        <p:txBody>
          <a:bodyPr wrap="square">
            <a:spAutoFit/>
          </a:bodyPr>
          <a:lstStyle/>
          <a:p>
            <a:r>
              <a:rPr lang="en-US" sz="2000" b="1" dirty="0"/>
              <a:t>Software Architect:</a:t>
            </a:r>
          </a:p>
          <a:p>
            <a:pPr marL="342900" indent="-342900">
              <a:buFont typeface="+mj-lt"/>
              <a:buAutoNum type="arabicPeriod"/>
            </a:pPr>
            <a:r>
              <a:rPr lang="en-US" sz="2000" dirty="0"/>
              <a:t>Uses appropriate technologies to design</a:t>
            </a:r>
            <a:r>
              <a:rPr lang="en-US" sz="2000" b="1" dirty="0"/>
              <a:t> </a:t>
            </a:r>
            <a:r>
              <a:rPr lang="en-US" sz="2000" dirty="0"/>
              <a:t>the system, platforms, libraries, databases, servers etc.</a:t>
            </a:r>
          </a:p>
          <a:p>
            <a:pPr marL="342900" indent="-342900">
              <a:buFont typeface="+mj-lt"/>
              <a:buAutoNum type="arabicPeriod"/>
            </a:pPr>
            <a:r>
              <a:rPr lang="en-US" sz="2000" dirty="0"/>
              <a:t>Assigns critical requirements to the teams with the relevant expertise.</a:t>
            </a:r>
          </a:p>
        </p:txBody>
      </p:sp>
      <p:pic>
        <p:nvPicPr>
          <p:cNvPr id="6" name="Picture 2">
            <a:extLst>
              <a:ext uri="{FF2B5EF4-FFF2-40B4-BE49-F238E27FC236}">
                <a16:creationId xmlns:a16="http://schemas.microsoft.com/office/drawing/2014/main" id="{52F27995-9BE3-FED5-8ED6-28D2AD3C5865}"/>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9982" y="1280900"/>
            <a:ext cx="2504418" cy="1676400"/>
          </a:xfrm>
          <a:prstGeom prst="rect">
            <a:avLst/>
          </a:prstGeom>
          <a:solidFill>
            <a:srgbClr val="FFFFFF">
              <a:shade val="85000"/>
            </a:srgbClr>
          </a:solidFill>
          <a:ln w="25400" cap="rnd">
            <a:solidFill>
              <a:srgbClr val="080808"/>
            </a:solidFill>
          </a:ln>
          <a:effectLst>
            <a:outerShdw blurRad="36195" dist="12700" dir="11400000" algn="tl" rotWithShape="0">
              <a:srgbClr val="000000">
                <a:alpha val="33000"/>
              </a:srgbClr>
            </a:outerShdw>
          </a:effectLst>
          <a:scene3d>
            <a:camera prst="orthographicFront"/>
            <a:lightRig rig="soft" dir="t"/>
          </a:scene3d>
          <a:sp3d z="-152400" contourW="12700" prstMaterial="matte">
            <a:bevelT w="63500" h="50800"/>
            <a:contourClr>
              <a:srgbClr val="C0C0C0"/>
            </a:contourClr>
          </a:sp3d>
        </p:spPr>
      </p:pic>
      <p:pic>
        <p:nvPicPr>
          <p:cNvPr id="7" name="Picture 2">
            <a:extLst>
              <a:ext uri="{FF2B5EF4-FFF2-40B4-BE49-F238E27FC236}">
                <a16:creationId xmlns:a16="http://schemas.microsoft.com/office/drawing/2014/main" id="{07376931-7A6F-1B2D-A05B-35CF7C51851C}"/>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7753" y="1634912"/>
            <a:ext cx="2276708" cy="1794088"/>
          </a:xfrm>
          <a:prstGeom prst="rect">
            <a:avLst/>
          </a:prstGeom>
          <a:solidFill>
            <a:srgbClr val="FFFFFF">
              <a:shade val="85000"/>
            </a:srgbClr>
          </a:solidFill>
          <a:ln w="25400" cap="rnd">
            <a:solidFill>
              <a:srgbClr val="080808"/>
            </a:solidFill>
          </a:ln>
          <a:effectLst>
            <a:outerShdw blurRad="36195" dist="12700" dir="11400000" algn="tl" rotWithShape="0">
              <a:srgbClr val="000000">
                <a:alpha val="33000"/>
              </a:srgbClr>
            </a:outerShdw>
          </a:effectLst>
          <a:scene3d>
            <a:camera prst="orthographicFront"/>
            <a:lightRig rig="soft" dir="t"/>
          </a:scene3d>
          <a:sp3d z="114300" contourW="12700" prstMaterial="matte">
            <a:bevelT w="63500" h="50800"/>
            <a:contourClr>
              <a:srgbClr val="C0C0C0"/>
            </a:contourClr>
          </a:sp3d>
        </p:spPr>
      </p:pic>
      <p:pic>
        <p:nvPicPr>
          <p:cNvPr id="12" name="Picture 2">
            <a:extLst>
              <a:ext uri="{C183D7F6-B498-43B3-948B-1728B52AA6E4}">
                <adec:decorative xmlns:adec="http://schemas.microsoft.com/office/drawing/2017/decorative" val="1"/>
              </a:ext>
            </a:extLst>
          </p:cNvPr>
          <p:cNvPicPr>
            <a:picLocks noChangeAspect="1" noChangeArrowheads="1"/>
          </p:cNvPicPr>
          <p:nvPr/>
        </p:nvPicPr>
        <p:blipFill>
          <a:blip r:embed="rId5" cstate="print"/>
          <a:srcRect/>
          <a:stretch>
            <a:fillRect/>
          </a:stretch>
        </p:blipFill>
        <p:spPr bwMode="auto">
          <a:xfrm>
            <a:off x="8123308" y="1986172"/>
            <a:ext cx="2889739" cy="1943100"/>
          </a:xfrm>
          <a:prstGeom prst="rect">
            <a:avLst/>
          </a:prstGeom>
          <a:solidFill>
            <a:srgbClr val="FFFFFF">
              <a:shade val="85000"/>
            </a:srgbClr>
          </a:solidFill>
          <a:ln w="25400" cap="rnd">
            <a:solidFill>
              <a:srgbClr val="080808"/>
            </a:solidFill>
          </a:ln>
          <a:effectLst>
            <a:outerShdw blurRad="36195" dist="12700" dir="11400000" algn="tl" rotWithShape="0">
              <a:srgbClr val="000000">
                <a:alpha val="33000"/>
              </a:srgbClr>
            </a:outerShdw>
          </a:effectLst>
          <a:scene3d>
            <a:camera prst="orthographicFront"/>
            <a:lightRig rig="soft" dir="t"/>
          </a:scene3d>
          <a:sp3d z="374650" contourW="12700" prstMaterial="matte">
            <a:bevelT w="63500" h="50800"/>
            <a:contourClr>
              <a:srgbClr val="C0C0C0"/>
            </a:contourClr>
          </a:sp3d>
        </p:spPr>
      </p:pic>
      <p:pic>
        <p:nvPicPr>
          <p:cNvPr id="3074" name="Picture 2">
            <a:extLs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912" y="4105691"/>
            <a:ext cx="2579315" cy="2001121"/>
          </a:xfrm>
          <a:prstGeom prst="rect">
            <a:avLst/>
          </a:prstGeom>
          <a:solidFill>
            <a:srgbClr val="FFFFFF">
              <a:shade val="85000"/>
            </a:srgbClr>
          </a:solidFill>
          <a:ln w="25400" cap="rnd">
            <a:solidFill>
              <a:srgbClr val="080808"/>
            </a:solidFill>
          </a:ln>
          <a:effectLst>
            <a:outerShdw blurRad="36195" dist="12700" dir="11400000" algn="tl" rotWithShape="0">
              <a:srgbClr val="000000">
                <a:alpha val="33000"/>
              </a:srgbClr>
            </a:outerShdw>
          </a:effectLst>
          <a:scene3d>
            <a:camera prst="orthographicFront"/>
            <a:lightRig rig="soft" dir="t"/>
          </a:scene3d>
          <a:sp3d z="374650" contourW="12700" prstMaterial="matte">
            <a:bevelT w="63500" h="50800"/>
            <a:contourClr>
              <a:srgbClr val="C0C0C0"/>
            </a:contourClr>
          </a:sp3d>
        </p:spPr>
      </p:pic>
      <p:pic>
        <p:nvPicPr>
          <p:cNvPr id="3076" name="Picture 4">
            <a:extLs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8175" y="3566159"/>
            <a:ext cx="2895600" cy="2616506"/>
          </a:xfrm>
          <a:prstGeom prst="rect">
            <a:avLst/>
          </a:prstGeom>
          <a:solidFill>
            <a:srgbClr val="FFFFFF">
              <a:shade val="85000"/>
            </a:srgbClr>
          </a:solidFill>
          <a:ln w="25400" cap="rnd">
            <a:solidFill>
              <a:srgbClr val="080808"/>
            </a:solidFill>
          </a:ln>
          <a:effectLst>
            <a:outerShdw blurRad="36195" dist="12700" dir="11400000" algn="tl" rotWithShape="0">
              <a:srgbClr val="000000">
                <a:alpha val="33000"/>
              </a:srgbClr>
            </a:outerShdw>
          </a:effectLst>
          <a:scene3d>
            <a:camera prst="orthographicFront"/>
            <a:lightRig rig="soft" dir="t"/>
          </a:scene3d>
          <a:sp3d z="114300" contourW="12700" prstMaterial="matte">
            <a:bevelT w="63500" h="50800"/>
            <a:contourClr>
              <a:srgbClr val="C0C0C0"/>
            </a:contourClr>
          </a:sp3d>
        </p:spPr>
      </p:pic>
    </p:spTree>
    <p:extLst>
      <p:ext uri="{BB962C8B-B14F-4D97-AF65-F5344CB8AC3E}">
        <p14:creationId xmlns:p14="http://schemas.microsoft.com/office/powerpoint/2010/main" val="292536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fade">
                                      <p:cBhvr>
                                        <p:cTn id="1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pPr marL="0" indent="0">
              <a:buNone/>
            </a:pPr>
            <a:r>
              <a:rPr lang="en-US" dirty="0"/>
              <a:t>This Course</a:t>
            </a:r>
          </a:p>
        </p:txBody>
      </p:sp>
      <p:sp>
        <p:nvSpPr>
          <p:cNvPr id="6" name="Content Placeholder 5"/>
          <p:cNvSpPr>
            <a:spLocks noGrp="1"/>
          </p:cNvSpPr>
          <p:nvPr>
            <p:ph idx="1"/>
          </p:nvPr>
        </p:nvSpPr>
        <p:spPr>
          <a:xfrm>
            <a:off x="406400" y="1393536"/>
            <a:ext cx="10769600" cy="4732628"/>
          </a:xfrm>
        </p:spPr>
        <p:txBody>
          <a:bodyPr>
            <a:noAutofit/>
          </a:bodyPr>
          <a:lstStyle/>
          <a:p>
            <a:pPr marL="0" indent="0">
              <a:buNone/>
            </a:pPr>
            <a:r>
              <a:rPr lang="en-US" sz="3200" b="1" dirty="0"/>
              <a:t>Grading:</a:t>
            </a:r>
            <a:endParaRPr lang="en-US" sz="3200" dirty="0"/>
          </a:p>
          <a:p>
            <a:pPr marL="342900" indent="-342900"/>
            <a:r>
              <a:rPr lang="en-US" sz="3200" dirty="0"/>
              <a:t>Class Activities and Participation		10 %</a:t>
            </a:r>
          </a:p>
          <a:p>
            <a:pPr marL="342900" indent="-342900"/>
            <a:r>
              <a:rPr lang="en-US" sz="3200" dirty="0"/>
              <a:t>Quizzes							20 %</a:t>
            </a:r>
          </a:p>
          <a:p>
            <a:pPr marL="342900" indent="-342900"/>
            <a:r>
              <a:rPr lang="en-US" sz="3200" dirty="0"/>
              <a:t>Assignments						20 %</a:t>
            </a:r>
          </a:p>
          <a:p>
            <a:pPr marL="342900" indent="-342900"/>
            <a:r>
              <a:rPr lang="en-US" sz="3200" dirty="0"/>
              <a:t>Mid-term Exam					20 %</a:t>
            </a:r>
          </a:p>
          <a:p>
            <a:pPr marL="342900" indent="-342900"/>
            <a:r>
              <a:rPr lang="en-US" sz="3200" dirty="0"/>
              <a:t>Final Research Project				30 %    </a:t>
            </a:r>
          </a:p>
          <a:p>
            <a:pPr marL="342900" indent="-342900"/>
            <a:endParaRPr lang="en-US" sz="3200" dirty="0"/>
          </a:p>
          <a:p>
            <a:r>
              <a:rPr lang="en-US" sz="3200" dirty="0"/>
              <a:t>MyCourses will have </a:t>
            </a:r>
            <a:r>
              <a:rPr lang="en-US" sz="3200" dirty="0" err="1"/>
              <a:t>dropbox</a:t>
            </a:r>
            <a:r>
              <a:rPr lang="en-US" sz="3200" dirty="0"/>
              <a:t> for assignments, etc. </a:t>
            </a:r>
          </a:p>
        </p:txBody>
      </p:sp>
      <p:sp>
        <p:nvSpPr>
          <p:cNvPr id="2" name="Footer Placeholder 1"/>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4" name="Slide Number Placeholder 3"/>
          <p:cNvSpPr>
            <a:spLocks noGrp="1"/>
          </p:cNvSpPr>
          <p:nvPr>
            <p:ph type="sldNum" sz="quarter" idx="4"/>
          </p:nvPr>
        </p:nvSpPr>
        <p:spPr/>
        <p:txBody>
          <a:bodyPr/>
          <a:lstStyle/>
          <a:p>
            <a:fld id="{256D3EEF-DE4E-429D-8EC4-DDC531AFF587}"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64864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pPr marL="0" indent="0">
              <a:buNone/>
            </a:pPr>
            <a:r>
              <a:rPr lang="en-US" dirty="0"/>
              <a:t>This Course</a:t>
            </a:r>
          </a:p>
        </p:txBody>
      </p:sp>
      <p:sp>
        <p:nvSpPr>
          <p:cNvPr id="6" name="Content Placeholder 5"/>
          <p:cNvSpPr>
            <a:spLocks noGrp="1"/>
          </p:cNvSpPr>
          <p:nvPr>
            <p:ph idx="1"/>
          </p:nvPr>
        </p:nvSpPr>
        <p:spPr>
          <a:xfrm>
            <a:off x="406400" y="1393536"/>
            <a:ext cx="10769600" cy="5327940"/>
          </a:xfrm>
        </p:spPr>
        <p:txBody>
          <a:bodyPr>
            <a:noAutofit/>
          </a:bodyPr>
          <a:lstStyle/>
          <a:p>
            <a:pPr marL="0" indent="0">
              <a:buNone/>
            </a:pPr>
            <a:r>
              <a:rPr lang="en-US" sz="2000" b="1" dirty="0">
                <a:effectLst/>
                <a:latin typeface="Arial" panose="020B0604020202020204" pitchFamily="34" charset="0"/>
              </a:rPr>
              <a:t>Participation: </a:t>
            </a:r>
          </a:p>
          <a:p>
            <a:r>
              <a:rPr lang="en-US" sz="2000" dirty="0">
                <a:effectLst/>
                <a:latin typeface="Arial" panose="020B0604020202020204" pitchFamily="34" charset="0"/>
              </a:rPr>
              <a:t>Participation does not mean just attendance. </a:t>
            </a:r>
          </a:p>
          <a:p>
            <a:r>
              <a:rPr lang="en-US" sz="2000" dirty="0">
                <a:effectLst/>
                <a:latin typeface="Arial" panose="020B0604020202020204" pitchFamily="34" charset="0"/>
              </a:rPr>
              <a:t>Attendance will periodically be taken, but you are expected to be present in all the class sessions. </a:t>
            </a:r>
          </a:p>
          <a:p>
            <a:pPr marL="0" indent="0">
              <a:buNone/>
            </a:pPr>
            <a:r>
              <a:rPr lang="en-US" sz="2000" b="1" dirty="0">
                <a:effectLst/>
                <a:latin typeface="Arial" panose="020B0604020202020204" pitchFamily="34" charset="0"/>
              </a:rPr>
              <a:t>Project Participation: </a:t>
            </a:r>
          </a:p>
          <a:p>
            <a:r>
              <a:rPr lang="en-US" sz="2000" dirty="0">
                <a:effectLst/>
                <a:latin typeface="Arial" panose="020B0604020202020204" pitchFamily="34" charset="0"/>
              </a:rPr>
              <a:t>Students are expected to actively contribute in team projects. Peer evaluations will be performed. </a:t>
            </a:r>
          </a:p>
          <a:p>
            <a:r>
              <a:rPr lang="en-US" sz="2000" dirty="0">
                <a:effectLst/>
                <a:latin typeface="Arial" panose="020B0604020202020204" pitchFamily="34" charset="0"/>
              </a:rPr>
              <a:t>A grade of ‘zero’ may be assigned to any student who is clearly not engaged with their project team</a:t>
            </a:r>
            <a:endParaRPr lang="en-US" sz="2000" dirty="0">
              <a:latin typeface="Arial" panose="020B0604020202020204" pitchFamily="34" charset="0"/>
            </a:endParaRPr>
          </a:p>
          <a:p>
            <a:pPr marL="0" indent="0">
              <a:buNone/>
            </a:pPr>
            <a:r>
              <a:rPr lang="en-US" sz="2000" b="1" dirty="0">
                <a:effectLst/>
                <a:latin typeface="Arial" panose="020B0604020202020204" pitchFamily="34" charset="0"/>
              </a:rPr>
              <a:t>Attendance: </a:t>
            </a:r>
          </a:p>
          <a:p>
            <a:r>
              <a:rPr lang="en-US" sz="2000" dirty="0">
                <a:effectLst/>
                <a:latin typeface="Arial" panose="020B0604020202020204" pitchFamily="34" charset="0"/>
              </a:rPr>
              <a:t>You have one unexcused absence with no consequences. After that, the following scale applies for additional absences: 1% off final grade for each additional unexcused absence, up to 5% off your class activities and participation score.</a:t>
            </a:r>
          </a:p>
          <a:p>
            <a:r>
              <a:rPr lang="en-US" sz="2000" dirty="0">
                <a:effectLst/>
                <a:latin typeface="Arial" panose="020B0604020202020204" pitchFamily="34" charset="0"/>
              </a:rPr>
              <a:t>Send me an email if you know you will miss a class.</a:t>
            </a:r>
          </a:p>
        </p:txBody>
      </p:sp>
      <p:sp>
        <p:nvSpPr>
          <p:cNvPr id="4" name="Slide Number Placeholder 3"/>
          <p:cNvSpPr>
            <a:spLocks noGrp="1"/>
          </p:cNvSpPr>
          <p:nvPr>
            <p:ph type="sldNum" sz="quarter" idx="4"/>
          </p:nvPr>
        </p:nvSpPr>
        <p:spPr/>
        <p:txBody>
          <a:bodyPr/>
          <a:lstStyle/>
          <a:p>
            <a:fld id="{256D3EEF-DE4E-429D-8EC4-DDC531AFF587}"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215339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en-US" dirty="0"/>
              <a:t>Research Project</a:t>
            </a:r>
          </a:p>
        </p:txBody>
      </p:sp>
      <p:sp>
        <p:nvSpPr>
          <p:cNvPr id="3" name="Content Placeholder 2"/>
          <p:cNvSpPr>
            <a:spLocks noGrp="1"/>
          </p:cNvSpPr>
          <p:nvPr>
            <p:ph idx="1"/>
          </p:nvPr>
        </p:nvSpPr>
        <p:spPr/>
        <p:txBody>
          <a:bodyPr>
            <a:normAutofit/>
          </a:bodyPr>
          <a:lstStyle/>
          <a:p>
            <a:pPr marL="457200" lvl="1" indent="-457200">
              <a:defRPr/>
            </a:pPr>
            <a:r>
              <a:rPr lang="en-US" sz="2800" dirty="0">
                <a:ea typeface="ＭＳ Ｐゴシック" pitchFamily="34" charset="-128"/>
              </a:rPr>
              <a:t>Explore software architecture in the real world</a:t>
            </a:r>
          </a:p>
          <a:p>
            <a:pPr lvl="1">
              <a:defRPr/>
            </a:pPr>
            <a:r>
              <a:rPr lang="en-US" sz="2800" dirty="0">
                <a:ea typeface="ＭＳ Ｐゴシック" pitchFamily="34" charset="-128"/>
              </a:rPr>
              <a:t>Work in </a:t>
            </a:r>
            <a:r>
              <a:rPr lang="en-US" sz="2800" b="1" dirty="0">
                <a:ea typeface="ＭＳ Ｐゴシック" pitchFamily="34" charset="-128"/>
              </a:rPr>
              <a:t>team</a:t>
            </a:r>
          </a:p>
          <a:p>
            <a:pPr lvl="1">
              <a:defRPr/>
            </a:pPr>
            <a:r>
              <a:rPr lang="en-US" sz="2800" dirty="0">
                <a:ea typeface="ＭＳ Ｐゴシック" pitchFamily="34" charset="-128"/>
              </a:rPr>
              <a:t>Importance and application of architecture </a:t>
            </a:r>
          </a:p>
          <a:p>
            <a:pPr marL="457200" lvl="1" indent="-457200">
              <a:defRPr/>
            </a:pPr>
            <a:r>
              <a:rPr lang="en-US" sz="2800" dirty="0">
                <a:ea typeface="ＭＳ Ｐゴシック" pitchFamily="34" charset="-128"/>
              </a:rPr>
              <a:t>Research </a:t>
            </a:r>
          </a:p>
          <a:p>
            <a:pPr marL="857250" lvl="2" indent="-457200">
              <a:defRPr/>
            </a:pPr>
            <a:r>
              <a:rPr lang="en-US" sz="2800" dirty="0">
                <a:ea typeface="ＭＳ Ｐゴシック" pitchFamily="34" charset="-128"/>
              </a:rPr>
              <a:t>Assess existing tools and techniques</a:t>
            </a:r>
          </a:p>
          <a:p>
            <a:pPr marL="457200" lvl="1" indent="-457200">
              <a:defRPr/>
            </a:pPr>
            <a:r>
              <a:rPr lang="en-US" sz="2800" dirty="0">
                <a:ea typeface="ＭＳ Ｐゴシック" pitchFamily="34" charset="-128"/>
              </a:rPr>
              <a:t>Present</a:t>
            </a:r>
          </a:p>
          <a:p>
            <a:pPr lvl="1">
              <a:defRPr/>
            </a:pPr>
            <a:r>
              <a:rPr lang="en-US" sz="2800" dirty="0">
                <a:ea typeface="ＭＳ Ｐゴシック" pitchFamily="34" charset="-128"/>
              </a:rPr>
              <a:t>Impart knowledge</a:t>
            </a:r>
          </a:p>
          <a:p>
            <a:pPr lvl="1">
              <a:defRPr/>
            </a:pPr>
            <a:r>
              <a:rPr lang="en-US" sz="2800" dirty="0">
                <a:ea typeface="ＭＳ Ｐゴシック" pitchFamily="34" charset="-128"/>
              </a:rPr>
              <a:t>Solicit discussion</a:t>
            </a:r>
          </a:p>
          <a:p>
            <a:pPr marL="0" lvl="1" indent="0">
              <a:buNone/>
              <a:defRPr/>
            </a:pPr>
            <a:endParaRPr lang="en-US" sz="2800" dirty="0">
              <a:ea typeface="ＭＳ Ｐゴシック" pitchFamily="34" charset="-128"/>
            </a:endParaRPr>
          </a:p>
        </p:txBody>
      </p:sp>
      <p:sp>
        <p:nvSpPr>
          <p:cNvPr id="4" name="Footer Placeholder 3"/>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5" name="Slide Number Placeholder 4"/>
          <p:cNvSpPr>
            <a:spLocks noGrp="1"/>
          </p:cNvSpPr>
          <p:nvPr>
            <p:ph type="sldNum" sz="quarter" idx="4"/>
          </p:nvPr>
        </p:nvSpPr>
        <p:spPr/>
        <p:txBody>
          <a:bodyPr/>
          <a:lstStyle/>
          <a:p>
            <a:fld id="{BBD0FC35-6251-448B-B877-BB3E704B22A7}"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714825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pPr marL="0" indent="0">
              <a:buNone/>
            </a:pPr>
            <a:r>
              <a:rPr lang="en-US" dirty="0"/>
              <a:t>From dog houses </a:t>
            </a:r>
            <a:r>
              <a:rPr lang="en-US" sz="3200" b="1" dirty="0">
                <a:solidFill>
                  <a:schemeClr val="bg1"/>
                </a:solidFill>
              </a:rPr>
              <a:t>to sky scrapers…</a:t>
            </a:r>
          </a:p>
        </p:txBody>
      </p:sp>
      <p:sp>
        <p:nvSpPr>
          <p:cNvPr id="2" name="Footer Placeholder 1"/>
          <p:cNvSpPr>
            <a:spLocks noGrp="1"/>
          </p:cNvSpPr>
          <p:nvPr>
            <p:ph type="ftr" sz="quarter" idx="3"/>
          </p:nvPr>
        </p:nvSpPr>
        <p:spPr/>
        <p:txBody>
          <a:bodyPr/>
          <a:lstStyle/>
          <a:p>
            <a:r>
              <a:rPr lang="en-US" dirty="0">
                <a:solidFill>
                  <a:prstClr val="black">
                    <a:tint val="75000"/>
                  </a:prstClr>
                </a:solidFill>
              </a:rPr>
              <a:t>All Rights Reserved (Mehdi Mirakhorli, Viktoria Koscinski)</a:t>
            </a:r>
          </a:p>
        </p:txBody>
      </p:sp>
      <p:sp>
        <p:nvSpPr>
          <p:cNvPr id="4" name="Slide Number Placeholder 3"/>
          <p:cNvSpPr>
            <a:spLocks noGrp="1"/>
          </p:cNvSpPr>
          <p:nvPr>
            <p:ph type="sldNum" sz="quarter" idx="4"/>
          </p:nvPr>
        </p:nvSpPr>
        <p:spPr/>
        <p:txBody>
          <a:bodyPr/>
          <a:lstStyle/>
          <a:p>
            <a:fld id="{256D3EEF-DE4E-429D-8EC4-DDC531AFF587}" type="slidenum">
              <a:rPr lang="en-US" smtClean="0">
                <a:solidFill>
                  <a:prstClr val="black"/>
                </a:solidFill>
              </a:rPr>
              <a:pPr/>
              <a:t>2</a:t>
            </a:fld>
            <a:endParaRPr lang="en-US" dirty="0">
              <a:solidFill>
                <a:prstClr val="black"/>
              </a:solidFill>
            </a:endParaRPr>
          </a:p>
        </p:txBody>
      </p:sp>
      <p:pic>
        <p:nvPicPr>
          <p:cNvPr id="8" name="Picture 2" descr="http://blog.modernica.net/wp-content/uploads/2010/02/dog_houses.jpg"/>
          <p:cNvPicPr>
            <a:picLocks noChangeAspect="1" noChangeArrowheads="1"/>
          </p:cNvPicPr>
          <p:nvPr/>
        </p:nvPicPr>
        <p:blipFill>
          <a:blip r:embed="rId2" cstate="print"/>
          <a:srcRect/>
          <a:stretch>
            <a:fillRect/>
          </a:stretch>
        </p:blipFill>
        <p:spPr bwMode="auto">
          <a:xfrm>
            <a:off x="1828800" y="1371600"/>
            <a:ext cx="3498624" cy="2590800"/>
          </a:xfrm>
          <a:prstGeom prst="rect">
            <a:avLst/>
          </a:prstGeom>
          <a:noFill/>
        </p:spPr>
      </p:pic>
      <p:pic>
        <p:nvPicPr>
          <p:cNvPr id="9" name="Picture 4" descr="http://www.instablogsimages.com/images/2009/02/18/victorian-cozy-cottage-kennel-dog-house_q975g_52.jpg"/>
          <p:cNvPicPr>
            <a:picLocks noChangeAspect="1" noChangeArrowheads="1"/>
          </p:cNvPicPr>
          <p:nvPr/>
        </p:nvPicPr>
        <p:blipFill>
          <a:blip r:embed="rId3" cstate="print"/>
          <a:srcRect/>
          <a:stretch>
            <a:fillRect/>
          </a:stretch>
        </p:blipFill>
        <p:spPr bwMode="auto">
          <a:xfrm>
            <a:off x="1828800" y="4114799"/>
            <a:ext cx="3498624" cy="2540001"/>
          </a:xfrm>
          <a:prstGeom prst="rect">
            <a:avLst/>
          </a:prstGeom>
          <a:noFill/>
        </p:spPr>
      </p:pic>
      <p:pic>
        <p:nvPicPr>
          <p:cNvPr id="10" name="Picture 6" descr="http://upload.wikimedia.org/wikipedia/commons/3/3f/Epic_skyscraper_Miami_20100211.jpg"/>
          <p:cNvPicPr>
            <a:picLocks noChangeAspect="1" noChangeArrowheads="1"/>
          </p:cNvPicPr>
          <p:nvPr/>
        </p:nvPicPr>
        <p:blipFill>
          <a:blip r:embed="rId4" cstate="print"/>
          <a:srcRect/>
          <a:stretch>
            <a:fillRect/>
          </a:stretch>
        </p:blipFill>
        <p:spPr bwMode="auto">
          <a:xfrm>
            <a:off x="5613400" y="1371600"/>
            <a:ext cx="3962400" cy="5283201"/>
          </a:xfrm>
          <a:prstGeom prst="rect">
            <a:avLst/>
          </a:prstGeom>
          <a:noFill/>
        </p:spPr>
      </p:pic>
    </p:spTree>
    <p:extLst>
      <p:ext uri="{BB962C8B-B14F-4D97-AF65-F5344CB8AC3E}">
        <p14:creationId xmlns:p14="http://schemas.microsoft.com/office/powerpoint/2010/main" val="2481905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pPr marL="0" indent="0">
              <a:buNone/>
            </a:pPr>
            <a:r>
              <a:rPr lang="en-US" dirty="0"/>
              <a:t>From dog houses </a:t>
            </a:r>
            <a:r>
              <a:rPr lang="en-US" sz="3200" b="1" dirty="0">
                <a:solidFill>
                  <a:schemeClr val="bg1"/>
                </a:solidFill>
              </a:rPr>
              <a:t>to sky scrapers…</a:t>
            </a:r>
          </a:p>
        </p:txBody>
      </p:sp>
      <p:sp>
        <p:nvSpPr>
          <p:cNvPr id="4" name="Slide Number Placeholder 3"/>
          <p:cNvSpPr>
            <a:spLocks noGrp="1"/>
          </p:cNvSpPr>
          <p:nvPr>
            <p:ph type="sldNum" sz="quarter" idx="4"/>
          </p:nvPr>
        </p:nvSpPr>
        <p:spPr/>
        <p:txBody>
          <a:bodyPr/>
          <a:lstStyle/>
          <a:p>
            <a:fld id="{256D3EEF-DE4E-429D-8EC4-DDC531AFF587}" type="slidenum">
              <a:rPr lang="en-US" smtClean="0">
                <a:solidFill>
                  <a:prstClr val="black"/>
                </a:solidFill>
              </a:rPr>
              <a:pPr/>
              <a:t>3</a:t>
            </a:fld>
            <a:endParaRPr lang="en-US" dirty="0">
              <a:solidFill>
                <a:prstClr val="black"/>
              </a:solidFill>
            </a:endParaRPr>
          </a:p>
        </p:txBody>
      </p:sp>
      <p:pic>
        <p:nvPicPr>
          <p:cNvPr id="3074" name="Picture 2" descr="http://www.kevinscrate.com/blog/wp-content/uploads/2007/09/1-thumb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299651"/>
            <a:ext cx="2577380" cy="25773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pcauthority.ca/blog/wp-content/uploads/calcul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771" y="1299651"/>
            <a:ext cx="3721099" cy="2580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cleverq.com/Portals/83688/images/QuickBooks%20Data%20Extractor-resized-600.jpg"/>
          <p:cNvPicPr>
            <a:picLocks noChangeAspect="1" noChangeArrowheads="1"/>
          </p:cNvPicPr>
          <p:nvPr/>
        </p:nvPicPr>
        <p:blipFill rotWithShape="1">
          <a:blip r:embed="rId4">
            <a:extLst>
              <a:ext uri="{28A0092B-C50C-407E-A947-70E740481C1C}">
                <a14:useLocalDpi xmlns:a14="http://schemas.microsoft.com/office/drawing/2010/main" val="0"/>
              </a:ext>
            </a:extLst>
          </a:blip>
          <a:srcRect b="38905"/>
          <a:stretch/>
        </p:blipFill>
        <p:spPr bwMode="auto">
          <a:xfrm>
            <a:off x="406400" y="4006057"/>
            <a:ext cx="6423470" cy="259533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crainsnewyork.com/apps/pbcsi.dll/storyimage/CN/20130807/ECONOMY/130809916/AR/0/NYSE-floor.jpg?q=100&amp;cci_ts=2013080715545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697" r="6304"/>
          <a:stretch/>
        </p:blipFill>
        <p:spPr bwMode="auto">
          <a:xfrm>
            <a:off x="6954861" y="1324965"/>
            <a:ext cx="4221139" cy="527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26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Machu Picchu ">
            <a:extLst>
              <a:ext uri="{FF2B5EF4-FFF2-40B4-BE49-F238E27FC236}">
                <a16:creationId xmlns:a16="http://schemas.microsoft.com/office/drawing/2014/main" id="{3D55AD8A-0A93-45F1-5586-3D5704C760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26400" y="1355726"/>
            <a:ext cx="3959225"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A wall of rocks&#10;">
            <a:extLst>
              <a:ext uri="{FF2B5EF4-FFF2-40B4-BE49-F238E27FC236}">
                <a16:creationId xmlns:a16="http://schemas.microsoft.com/office/drawing/2014/main" id="{9670385F-851C-5362-0E29-7655CA7067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4616" y="3308351"/>
            <a:ext cx="406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3"/>
          </p:nvPr>
        </p:nvSpPr>
        <p:spPr/>
        <p:txBody>
          <a:bodyPr/>
          <a:lstStyle/>
          <a:p>
            <a:pPr marL="0" indent="0">
              <a:buNone/>
            </a:pPr>
            <a:r>
              <a:rPr lang="en-US" dirty="0"/>
              <a:t>What is architecture?</a:t>
            </a:r>
          </a:p>
        </p:txBody>
      </p:sp>
      <p:sp>
        <p:nvSpPr>
          <p:cNvPr id="2" name="Footer Placeholder 1"/>
          <p:cNvSpPr>
            <a:spLocks noGrp="1"/>
          </p:cNvSpPr>
          <p:nvPr>
            <p:ph type="ftr" sz="quarter" idx="3"/>
          </p:nvPr>
        </p:nvSpPr>
        <p:spPr/>
        <p:txBody>
          <a:bodyPr/>
          <a:lstStyle/>
          <a:p>
            <a:r>
              <a:rPr lang="en-US" dirty="0">
                <a:solidFill>
                  <a:prstClr val="black">
                    <a:tint val="75000"/>
                  </a:prstClr>
                </a:solidFill>
              </a:rPr>
              <a:t>All </a:t>
            </a:r>
            <a:r>
              <a:rPr lang="en-US" dirty="0" err="1">
                <a:solidFill>
                  <a:prstClr val="black">
                    <a:tint val="75000"/>
                  </a:prstClr>
                </a:solidFill>
              </a:rPr>
              <a:t>Rightss</a:t>
            </a:r>
            <a:r>
              <a:rPr lang="en-US" dirty="0">
                <a:solidFill>
                  <a:prstClr val="black">
                    <a:tint val="75000"/>
                  </a:prstClr>
                </a:solidFill>
              </a:rPr>
              <a:t> Reserved (Mehdi Mirakhorli, Viktoria Koscinski)</a:t>
            </a:r>
          </a:p>
          <a:p>
            <a:r>
              <a:rPr lang="en-US" dirty="0">
                <a:solidFill>
                  <a:prstClr val="black">
                    <a:tint val="75000"/>
                  </a:prstClr>
                </a:solidFill>
              </a:rPr>
              <a:t>Photos: Robert Kuehl</a:t>
            </a:r>
          </a:p>
        </p:txBody>
      </p:sp>
      <p:sp>
        <p:nvSpPr>
          <p:cNvPr id="4" name="Slide Number Placeholder 3"/>
          <p:cNvSpPr>
            <a:spLocks noGrp="1"/>
          </p:cNvSpPr>
          <p:nvPr>
            <p:ph type="sldNum" sz="quarter" idx="4"/>
          </p:nvPr>
        </p:nvSpPr>
        <p:spPr/>
        <p:txBody>
          <a:bodyPr/>
          <a:lstStyle/>
          <a:p>
            <a:fld id="{256D3EEF-DE4E-429D-8EC4-DDC531AFF587}" type="slidenum">
              <a:rPr lang="en-US" smtClean="0">
                <a:solidFill>
                  <a:prstClr val="black"/>
                </a:solidFill>
              </a:rPr>
              <a:pPr/>
              <a:t>4</a:t>
            </a:fld>
            <a:endParaRPr lang="en-US" dirty="0">
              <a:solidFill>
                <a:prstClr val="black"/>
              </a:solidFill>
            </a:endParaRPr>
          </a:p>
        </p:txBody>
      </p:sp>
      <p:sp>
        <p:nvSpPr>
          <p:cNvPr id="9" name="TextBox 8">
            <a:extLst>
              <a:ext uri="{FF2B5EF4-FFF2-40B4-BE49-F238E27FC236}">
                <a16:creationId xmlns:a16="http://schemas.microsoft.com/office/drawing/2014/main" id="{9A37A640-19DE-5656-A537-59EB223D4411}"/>
              </a:ext>
            </a:extLst>
          </p:cNvPr>
          <p:cNvSpPr txBox="1"/>
          <p:nvPr/>
        </p:nvSpPr>
        <p:spPr>
          <a:xfrm>
            <a:off x="406400" y="1472873"/>
            <a:ext cx="4235938" cy="4401205"/>
          </a:xfrm>
          <a:prstGeom prst="rect">
            <a:avLst/>
          </a:prstGeom>
          <a:noFill/>
        </p:spPr>
        <p:txBody>
          <a:bodyPr wrap="square">
            <a:spAutoFit/>
          </a:bodyPr>
          <a:lstStyle/>
          <a:p>
            <a:pPr algn="l"/>
            <a:r>
              <a:rPr lang="en-US" sz="2000" dirty="0">
                <a:solidFill>
                  <a:srgbClr val="151515"/>
                </a:solidFill>
                <a:latin typeface="Fd1996506-Identity-H"/>
              </a:rPr>
              <a:t>“The software architecture of a system is the </a:t>
            </a:r>
            <a:r>
              <a:rPr lang="en-US" sz="2000" b="1" dirty="0">
                <a:solidFill>
                  <a:srgbClr val="151515"/>
                </a:solidFill>
                <a:latin typeface="Fd1996506-Identity-H"/>
              </a:rPr>
              <a:t>set of structures </a:t>
            </a:r>
            <a:r>
              <a:rPr lang="en-US" sz="2000" dirty="0">
                <a:solidFill>
                  <a:srgbClr val="151515"/>
                </a:solidFill>
                <a:latin typeface="Fd1996506-Identity-H"/>
              </a:rPr>
              <a:t>needed to reason about the system, which comprise </a:t>
            </a:r>
            <a:r>
              <a:rPr lang="en-US" sz="2000" b="1" dirty="0">
                <a:solidFill>
                  <a:srgbClr val="151515"/>
                </a:solidFill>
                <a:latin typeface="Fd1996506-Identity-H"/>
              </a:rPr>
              <a:t>software elements</a:t>
            </a:r>
            <a:r>
              <a:rPr lang="en-US" sz="2000" dirty="0">
                <a:solidFill>
                  <a:srgbClr val="151515"/>
                </a:solidFill>
                <a:latin typeface="Fd1996506-Identity-H"/>
              </a:rPr>
              <a:t>, </a:t>
            </a:r>
            <a:r>
              <a:rPr lang="en-US" sz="2000" b="1" dirty="0">
                <a:solidFill>
                  <a:srgbClr val="151515"/>
                </a:solidFill>
                <a:latin typeface="Fd1996506-Identity-H"/>
              </a:rPr>
              <a:t>relations</a:t>
            </a:r>
            <a:r>
              <a:rPr lang="en-US" sz="2000" dirty="0">
                <a:solidFill>
                  <a:srgbClr val="151515"/>
                </a:solidFill>
                <a:latin typeface="Fd1996506-Identity-H"/>
              </a:rPr>
              <a:t> among them, and </a:t>
            </a:r>
            <a:r>
              <a:rPr lang="en-US" sz="2000" b="1" dirty="0">
                <a:solidFill>
                  <a:srgbClr val="151515"/>
                </a:solidFill>
                <a:latin typeface="Fd1996506-Identity-H"/>
              </a:rPr>
              <a:t>properties</a:t>
            </a:r>
            <a:r>
              <a:rPr lang="en-US" sz="2000" dirty="0">
                <a:solidFill>
                  <a:srgbClr val="151515"/>
                </a:solidFill>
                <a:latin typeface="Fd1996506-Identity-H"/>
              </a:rPr>
              <a:t> of both.”</a:t>
            </a:r>
          </a:p>
          <a:p>
            <a:pPr algn="l"/>
            <a:endParaRPr lang="en-US" sz="2000" dirty="0">
              <a:solidFill>
                <a:srgbClr val="151515"/>
              </a:solidFill>
              <a:latin typeface="Fd1996506-Identity-H"/>
            </a:endParaRPr>
          </a:p>
          <a:p>
            <a:pPr algn="l"/>
            <a:r>
              <a:rPr lang="en-US" sz="2000" b="1" dirty="0">
                <a:solidFill>
                  <a:srgbClr val="151515"/>
                </a:solidFill>
                <a:latin typeface="Fd1996506-Identity-H"/>
              </a:rPr>
              <a:t>Structure and Vision</a:t>
            </a:r>
          </a:p>
          <a:p>
            <a:pPr algn="l"/>
            <a:endParaRPr lang="en-US" sz="2000" dirty="0">
              <a:solidFill>
                <a:srgbClr val="151515"/>
              </a:solidFill>
              <a:latin typeface="Fd1996506-Identity-H"/>
            </a:endParaRPr>
          </a:p>
          <a:p>
            <a:pPr algn="l"/>
            <a:r>
              <a:rPr lang="en-US" sz="2000" b="1" dirty="0">
                <a:solidFill>
                  <a:srgbClr val="151515"/>
                </a:solidFill>
                <a:latin typeface="Fd1996506-Identity-H"/>
              </a:rPr>
              <a:t>Structures</a:t>
            </a:r>
            <a:r>
              <a:rPr lang="en-US" sz="2000" dirty="0">
                <a:solidFill>
                  <a:srgbClr val="151515"/>
                </a:solidFill>
                <a:latin typeface="Fd1996506-Identity-H"/>
              </a:rPr>
              <a:t> – a set of elements and relationships among them </a:t>
            </a:r>
          </a:p>
          <a:p>
            <a:pPr algn="l"/>
            <a:endParaRPr lang="en-US" sz="2000" dirty="0">
              <a:solidFill>
                <a:srgbClr val="151515"/>
              </a:solidFill>
              <a:latin typeface="Fd1996506-Identity-H"/>
            </a:endParaRPr>
          </a:p>
          <a:p>
            <a:pPr algn="l"/>
            <a:r>
              <a:rPr lang="en-US" sz="2000" b="1" dirty="0">
                <a:solidFill>
                  <a:srgbClr val="151515"/>
                </a:solidFill>
                <a:latin typeface="Fd1996506-Identity-H"/>
              </a:rPr>
              <a:t>View</a:t>
            </a:r>
            <a:r>
              <a:rPr lang="en-US" sz="2000" dirty="0">
                <a:solidFill>
                  <a:srgbClr val="151515"/>
                </a:solidFill>
                <a:latin typeface="Fd1996506-Identity-H"/>
              </a:rPr>
              <a:t> – a representation of architectural elements (representation of one or more structures)</a:t>
            </a:r>
          </a:p>
        </p:txBody>
      </p:sp>
    </p:spTree>
    <p:extLst>
      <p:ext uri="{BB962C8B-B14F-4D97-AF65-F5344CB8AC3E}">
        <p14:creationId xmlns:p14="http://schemas.microsoft.com/office/powerpoint/2010/main" val="255499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3"/>
          </p:nvPr>
        </p:nvSpPr>
        <p:spPr/>
        <p:txBody>
          <a:bodyPr/>
          <a:lstStyle/>
          <a:p>
            <a:pPr>
              <a:buFont typeface="Symbol" pitchFamily="18" charset="2"/>
              <a:buNone/>
            </a:pPr>
            <a:r>
              <a:rPr lang="en-US" dirty="0"/>
              <a:t>Requirements</a:t>
            </a:r>
          </a:p>
        </p:txBody>
      </p:sp>
      <p:sp>
        <p:nvSpPr>
          <p:cNvPr id="2" name="Content Placeholder 1"/>
          <p:cNvSpPr>
            <a:spLocks noGrp="1"/>
          </p:cNvSpPr>
          <p:nvPr>
            <p:ph idx="1"/>
          </p:nvPr>
        </p:nvSpPr>
        <p:spPr>
          <a:xfrm>
            <a:off x="609600" y="1559859"/>
            <a:ext cx="10972800" cy="4552679"/>
          </a:xfrm>
        </p:spPr>
        <p:txBody>
          <a:bodyPr>
            <a:noAutofit/>
          </a:bodyPr>
          <a:lstStyle/>
          <a:p>
            <a:pPr marL="0" indent="0">
              <a:lnSpc>
                <a:spcPct val="80000"/>
              </a:lnSpc>
              <a:buNone/>
            </a:pPr>
            <a:r>
              <a:rPr lang="en-US" b="1" dirty="0"/>
              <a:t>What</a:t>
            </a:r>
            <a:r>
              <a:rPr lang="en-US" dirty="0"/>
              <a:t> the system </a:t>
            </a:r>
            <a:r>
              <a:rPr lang="en-US" b="1" dirty="0"/>
              <a:t>should do</a:t>
            </a:r>
            <a:r>
              <a:rPr lang="en-US" dirty="0"/>
              <a:t> and </a:t>
            </a:r>
            <a:r>
              <a:rPr lang="en-US" b="1" dirty="0"/>
              <a:t>not do</a:t>
            </a:r>
          </a:p>
          <a:p>
            <a:pPr marL="0" indent="0">
              <a:lnSpc>
                <a:spcPct val="80000"/>
              </a:lnSpc>
              <a:buNone/>
            </a:pPr>
            <a:endParaRPr lang="en-US" b="1" dirty="0"/>
          </a:p>
          <a:p>
            <a:pPr marL="342900" indent="-342900">
              <a:lnSpc>
                <a:spcPct val="80000"/>
              </a:lnSpc>
              <a:buFont typeface="Wingdings" panose="05000000000000000000" pitchFamily="2" charset="2"/>
              <a:buChar char="§"/>
            </a:pPr>
            <a:r>
              <a:rPr lang="en-US" b="1" dirty="0"/>
              <a:t>Functional</a:t>
            </a:r>
            <a:r>
              <a:rPr lang="en-US" dirty="0"/>
              <a:t> capabilities derived from user needs</a:t>
            </a:r>
          </a:p>
          <a:p>
            <a:pPr marL="342900" indent="-342900">
              <a:lnSpc>
                <a:spcPct val="80000"/>
              </a:lnSpc>
              <a:buFont typeface="Wingdings" panose="05000000000000000000" pitchFamily="2" charset="2"/>
              <a:buChar char="§"/>
            </a:pPr>
            <a:r>
              <a:rPr lang="en-US" b="1" dirty="0"/>
              <a:t>Non-functional</a:t>
            </a:r>
            <a:r>
              <a:rPr lang="en-US" dirty="0"/>
              <a:t> refers to software qualities such as reliability, availability, performance, security and many other dependability attributes</a:t>
            </a:r>
          </a:p>
          <a:p>
            <a:pPr marL="342900" indent="-342900">
              <a:lnSpc>
                <a:spcPct val="80000"/>
              </a:lnSpc>
              <a:buFont typeface="Wingdings" panose="05000000000000000000" pitchFamily="2" charset="2"/>
              <a:buChar char="§"/>
            </a:pPr>
            <a:r>
              <a:rPr lang="en-US" b="1" dirty="0"/>
              <a:t>Constraints or conditions</a:t>
            </a:r>
            <a:r>
              <a:rPr lang="en-US" dirty="0"/>
              <a:t> imposed by the external environment; e.g., budget, schedule, standards, laws, or legacy systems</a:t>
            </a:r>
          </a:p>
        </p:txBody>
      </p:sp>
      <p:sp>
        <p:nvSpPr>
          <p:cNvPr id="3" name="Footer Placeholder 2"/>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4" name="Slide Number Placeholder 3"/>
          <p:cNvSpPr>
            <a:spLocks noGrp="1"/>
          </p:cNvSpPr>
          <p:nvPr>
            <p:ph type="sldNum" sz="quarter" idx="4"/>
          </p:nvPr>
        </p:nvSpPr>
        <p:spPr/>
        <p:txBody>
          <a:bodyPr/>
          <a:lstStyle/>
          <a:p>
            <a:fld id="{BBD0FC35-6251-448B-B877-BB3E704B22A7}"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419325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3"/>
          </p:nvPr>
        </p:nvSpPr>
        <p:spPr/>
        <p:txBody>
          <a:bodyPr/>
          <a:lstStyle/>
          <a:p>
            <a:pPr>
              <a:buFont typeface="Symbol" pitchFamily="18" charset="2"/>
              <a:buNone/>
            </a:pPr>
            <a:r>
              <a:rPr lang="en-US" dirty="0"/>
              <a:t>Requirements (example)</a:t>
            </a:r>
          </a:p>
        </p:txBody>
      </p:sp>
      <p:sp>
        <p:nvSpPr>
          <p:cNvPr id="3" name="Footer Placeholder 2"/>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4" name="Slide Number Placeholder 3"/>
          <p:cNvSpPr>
            <a:spLocks noGrp="1"/>
          </p:cNvSpPr>
          <p:nvPr>
            <p:ph type="sldNum" sz="quarter" idx="4"/>
          </p:nvPr>
        </p:nvSpPr>
        <p:spPr/>
        <p:txBody>
          <a:bodyPr/>
          <a:lstStyle/>
          <a:p>
            <a:fld id="{BBD0FC35-6251-448B-B877-BB3E704B22A7}" type="slidenum">
              <a:rPr lang="en-US" smtClean="0">
                <a:solidFill>
                  <a:prstClr val="black">
                    <a:tint val="75000"/>
                  </a:prstClr>
                </a:solidFill>
              </a:rPr>
              <a:pPr/>
              <a:t>6</a:t>
            </a:fld>
            <a:endParaRPr lang="en-US">
              <a:solidFill>
                <a:prstClr val="black">
                  <a:tint val="75000"/>
                </a:prstClr>
              </a:solidFill>
            </a:endParaRPr>
          </a:p>
        </p:txBody>
      </p:sp>
      <p:sp>
        <p:nvSpPr>
          <p:cNvPr id="8" name="Rectangle 7">
            <a:extLst>
              <a:ext uri="{FF2B5EF4-FFF2-40B4-BE49-F238E27FC236}">
                <a16:creationId xmlns:a16="http://schemas.microsoft.com/office/drawing/2014/main" id="{7AF9F031-ECC2-01B0-C9FA-8CDD26A1C1C0}"/>
              </a:ext>
            </a:extLst>
          </p:cNvPr>
          <p:cNvSpPr/>
          <p:nvPr/>
        </p:nvSpPr>
        <p:spPr>
          <a:xfrm>
            <a:off x="406400" y="1669455"/>
            <a:ext cx="10769599" cy="1925524"/>
          </a:xfrm>
          <a:prstGeom prst="rect">
            <a:avLst/>
          </a:prstGeom>
          <a:solidFill>
            <a:srgbClr val="DAE6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Functional requirements</a:t>
            </a:r>
            <a:r>
              <a:rPr lang="en-US" sz="2800" dirty="0">
                <a:solidFill>
                  <a:schemeClr val="tx1"/>
                </a:solidFill>
              </a:rPr>
              <a:t>: system’s functionality </a:t>
            </a:r>
          </a:p>
          <a:p>
            <a:pPr lvl="1"/>
            <a:r>
              <a:rPr lang="en-US" sz="2800" i="1" dirty="0">
                <a:solidFill>
                  <a:srgbClr val="0070C0"/>
                </a:solidFill>
              </a:rPr>
              <a:t>“The system shall prompt the user for confirmation upon a user-requested ‘save’ action”</a:t>
            </a:r>
          </a:p>
        </p:txBody>
      </p:sp>
      <p:sp>
        <p:nvSpPr>
          <p:cNvPr id="9" name="Rectangle 8">
            <a:extLst>
              <a:ext uri="{FF2B5EF4-FFF2-40B4-BE49-F238E27FC236}">
                <a16:creationId xmlns:a16="http://schemas.microsoft.com/office/drawing/2014/main" id="{873C74F2-B180-D2C5-81ED-24E840A6DD2E}"/>
              </a:ext>
            </a:extLst>
          </p:cNvPr>
          <p:cNvSpPr/>
          <p:nvPr/>
        </p:nvSpPr>
        <p:spPr>
          <a:xfrm>
            <a:off x="406400" y="3927487"/>
            <a:ext cx="10769599" cy="2119193"/>
          </a:xfrm>
          <a:prstGeom prst="rect">
            <a:avLst/>
          </a:prstGeom>
          <a:solidFill>
            <a:srgbClr val="DAE6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Non-functional requirements</a:t>
            </a:r>
            <a:r>
              <a:rPr lang="en-US" sz="2800" dirty="0">
                <a:solidFill>
                  <a:schemeClr val="tx1"/>
                </a:solidFill>
              </a:rPr>
              <a:t>: system’s quality attributes (security, performance, availability, etc.)</a:t>
            </a:r>
          </a:p>
          <a:p>
            <a:pPr lvl="1"/>
            <a:r>
              <a:rPr lang="en-US" sz="2800" i="1" dirty="0">
                <a:solidFill>
                  <a:srgbClr val="0070C0"/>
                </a:solidFill>
              </a:rPr>
              <a:t>“The system shall utilize a password-based authentication mechanism”</a:t>
            </a:r>
            <a:endParaRPr lang="en-US" sz="2800" dirty="0"/>
          </a:p>
        </p:txBody>
      </p:sp>
    </p:spTree>
    <p:extLst>
      <p:ext uri="{BB962C8B-B14F-4D97-AF65-F5344CB8AC3E}">
        <p14:creationId xmlns:p14="http://schemas.microsoft.com/office/powerpoint/2010/main" val="2843475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a:spLocks noGrp="1" noChangeArrowheads="1"/>
          </p:cNvSpPr>
          <p:nvPr>
            <p:ph type="body" sz="quarter" idx="13"/>
          </p:nvPr>
        </p:nvSpPr>
        <p:spPr/>
        <p:txBody>
          <a:bodyPr/>
          <a:lstStyle/>
          <a:p>
            <a:pPr marL="0" indent="0">
              <a:lnSpc>
                <a:spcPct val="80000"/>
              </a:lnSpc>
              <a:buNone/>
            </a:pPr>
            <a:r>
              <a:rPr lang="en-US" sz="4000" b="0" dirty="0"/>
              <a:t>Different </a:t>
            </a:r>
            <a:r>
              <a:rPr lang="en-US" sz="4000" b="0" u="sng" dirty="0"/>
              <a:t>types</a:t>
            </a:r>
            <a:r>
              <a:rPr lang="en-US" sz="4000" b="0" dirty="0"/>
              <a:t> of requirements</a:t>
            </a:r>
          </a:p>
        </p:txBody>
      </p:sp>
      <p:sp>
        <p:nvSpPr>
          <p:cNvPr id="10" name="Content Placeholder 9"/>
          <p:cNvSpPr>
            <a:spLocks noGrp="1"/>
          </p:cNvSpPr>
          <p:nvPr>
            <p:ph idx="1"/>
          </p:nvPr>
        </p:nvSpPr>
        <p:spPr/>
        <p:txBody>
          <a:bodyPr>
            <a:normAutofit lnSpcReduction="10000"/>
          </a:bodyPr>
          <a:lstStyle/>
          <a:p>
            <a:pPr>
              <a:lnSpc>
                <a:spcPct val="80000"/>
              </a:lnSpc>
            </a:pPr>
            <a:r>
              <a:rPr lang="en-US" sz="3200" dirty="0"/>
              <a:t>One way to categorize requirements: FURPS+</a:t>
            </a:r>
          </a:p>
          <a:p>
            <a:pPr lvl="1">
              <a:lnSpc>
                <a:spcPct val="80000"/>
              </a:lnSpc>
            </a:pPr>
            <a:r>
              <a:rPr lang="en-US" u="sng" dirty="0"/>
              <a:t>F</a:t>
            </a:r>
            <a:r>
              <a:rPr lang="en-US" dirty="0"/>
              <a:t>unctionality</a:t>
            </a:r>
          </a:p>
          <a:p>
            <a:pPr lvl="1">
              <a:lnSpc>
                <a:spcPct val="80000"/>
              </a:lnSpc>
            </a:pPr>
            <a:r>
              <a:rPr lang="en-US" u="sng" dirty="0"/>
              <a:t>U</a:t>
            </a:r>
            <a:r>
              <a:rPr lang="en-US" dirty="0"/>
              <a:t>sability</a:t>
            </a:r>
          </a:p>
          <a:p>
            <a:pPr lvl="1">
              <a:lnSpc>
                <a:spcPct val="80000"/>
              </a:lnSpc>
            </a:pPr>
            <a:r>
              <a:rPr lang="en-US" u="sng" dirty="0"/>
              <a:t>R</a:t>
            </a:r>
            <a:r>
              <a:rPr lang="en-US" dirty="0"/>
              <a:t>eliability</a:t>
            </a:r>
          </a:p>
          <a:p>
            <a:pPr lvl="1">
              <a:lnSpc>
                <a:spcPct val="80000"/>
              </a:lnSpc>
            </a:pPr>
            <a:r>
              <a:rPr lang="en-US" u="sng" dirty="0"/>
              <a:t>P</a:t>
            </a:r>
            <a:r>
              <a:rPr lang="en-US" dirty="0"/>
              <a:t>erformance</a:t>
            </a:r>
          </a:p>
          <a:p>
            <a:pPr lvl="1">
              <a:lnSpc>
                <a:spcPct val="80000"/>
              </a:lnSpc>
            </a:pPr>
            <a:r>
              <a:rPr lang="en-US" u="sng" dirty="0"/>
              <a:t>S</a:t>
            </a:r>
            <a:r>
              <a:rPr lang="en-US" dirty="0"/>
              <a:t>upportability</a:t>
            </a:r>
          </a:p>
          <a:p>
            <a:pPr lvl="1">
              <a:lnSpc>
                <a:spcPct val="80000"/>
              </a:lnSpc>
            </a:pPr>
            <a:r>
              <a:rPr lang="en-US" dirty="0"/>
              <a:t>“</a:t>
            </a:r>
            <a:r>
              <a:rPr lang="en-US" u="sng" dirty="0"/>
              <a:t>+</a:t>
            </a:r>
            <a:r>
              <a:rPr lang="en-US" dirty="0"/>
              <a:t>”</a:t>
            </a:r>
          </a:p>
          <a:p>
            <a:pPr lvl="2">
              <a:lnSpc>
                <a:spcPct val="80000"/>
              </a:lnSpc>
            </a:pPr>
            <a:r>
              <a:rPr lang="en-US" sz="2400" dirty="0"/>
              <a:t>Design constraints</a:t>
            </a:r>
          </a:p>
          <a:p>
            <a:pPr lvl="2">
              <a:lnSpc>
                <a:spcPct val="80000"/>
              </a:lnSpc>
            </a:pPr>
            <a:r>
              <a:rPr lang="en-US" sz="2400" dirty="0"/>
              <a:t>Implementation requirements</a:t>
            </a:r>
          </a:p>
          <a:p>
            <a:pPr lvl="2">
              <a:lnSpc>
                <a:spcPct val="80000"/>
              </a:lnSpc>
            </a:pPr>
            <a:r>
              <a:rPr lang="en-US" sz="2400" dirty="0"/>
              <a:t>Interface requirements</a:t>
            </a:r>
          </a:p>
          <a:p>
            <a:pPr lvl="2">
              <a:lnSpc>
                <a:spcPct val="80000"/>
              </a:lnSpc>
            </a:pPr>
            <a:r>
              <a:rPr lang="en-US" sz="2400" dirty="0"/>
              <a:t>Physical requirements</a:t>
            </a:r>
          </a:p>
          <a:p>
            <a:pPr lvl="2">
              <a:lnSpc>
                <a:spcPct val="80000"/>
              </a:lnSpc>
            </a:pPr>
            <a:r>
              <a:rPr lang="en-US" sz="2400" dirty="0"/>
              <a:t>Security requirements</a:t>
            </a:r>
          </a:p>
          <a:p>
            <a:pPr lvl="2">
              <a:lnSpc>
                <a:spcPct val="80000"/>
              </a:lnSpc>
            </a:pPr>
            <a:r>
              <a:rPr lang="en-US" sz="2400" dirty="0"/>
              <a:t>…</a:t>
            </a:r>
          </a:p>
          <a:p>
            <a:endParaRPr lang="en-US" dirty="0"/>
          </a:p>
        </p:txBody>
      </p:sp>
      <p:sp>
        <p:nvSpPr>
          <p:cNvPr id="2" name="Footer Placeholder 1"/>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3" name="Slide Number Placeholder 2"/>
          <p:cNvSpPr>
            <a:spLocks noGrp="1"/>
          </p:cNvSpPr>
          <p:nvPr>
            <p:ph type="sldNum" sz="quarter" idx="4"/>
          </p:nvPr>
        </p:nvSpPr>
        <p:spPr/>
        <p:txBody>
          <a:bodyPr/>
          <a:lstStyle/>
          <a:p>
            <a:fld id="{BBD0FC35-6251-448B-B877-BB3E704B22A7}" type="slidenum">
              <a:rPr lang="en-US" smtClean="0">
                <a:solidFill>
                  <a:prstClr val="black">
                    <a:tint val="75000"/>
                  </a:prstClr>
                </a:solidFill>
              </a:rPr>
              <a:pPr/>
              <a:t>7</a:t>
            </a:fld>
            <a:endParaRPr lang="en-US">
              <a:solidFill>
                <a:prstClr val="black">
                  <a:tint val="75000"/>
                </a:prstClr>
              </a:solidFill>
            </a:endParaRPr>
          </a:p>
        </p:txBody>
      </p:sp>
      <p:sp>
        <p:nvSpPr>
          <p:cNvPr id="16388" name="Text Box 4"/>
          <p:cNvSpPr txBox="1">
            <a:spLocks noChangeArrowheads="1"/>
          </p:cNvSpPr>
          <p:nvPr/>
        </p:nvSpPr>
        <p:spPr bwMode="auto">
          <a:xfrm>
            <a:off x="4238211" y="2831277"/>
            <a:ext cx="3266280" cy="400110"/>
          </a:xfrm>
          <a:prstGeom prst="rect">
            <a:avLst/>
          </a:prstGeom>
          <a:noFill/>
          <a:ln w="38100">
            <a:noFill/>
            <a:miter lim="800000"/>
            <a:headEnd/>
            <a:tailEnd type="none" w="med" len="lg"/>
          </a:ln>
        </p:spPr>
        <p:txBody>
          <a:bodyPr wrap="square" lIns="82296" rIns="82296">
            <a:spAutoFit/>
          </a:bodyPr>
          <a:lstStyle/>
          <a:p>
            <a:r>
              <a:rPr lang="en-US" sz="2000" dirty="0">
                <a:solidFill>
                  <a:srgbClr val="00447F"/>
                </a:solidFill>
              </a:rPr>
              <a:t>Quality attributes (“-</a:t>
            </a:r>
            <a:r>
              <a:rPr lang="en-US" sz="2000" dirty="0" err="1">
                <a:solidFill>
                  <a:srgbClr val="00447F"/>
                </a:solidFill>
              </a:rPr>
              <a:t>ilities</a:t>
            </a:r>
            <a:r>
              <a:rPr lang="en-US" sz="2000" dirty="0">
                <a:solidFill>
                  <a:srgbClr val="00447F"/>
                </a:solidFill>
              </a:rPr>
              <a:t>”)</a:t>
            </a:r>
          </a:p>
        </p:txBody>
      </p:sp>
      <p:sp>
        <p:nvSpPr>
          <p:cNvPr id="16389" name="Text Box 5"/>
          <p:cNvSpPr txBox="1">
            <a:spLocks noChangeArrowheads="1"/>
          </p:cNvSpPr>
          <p:nvPr/>
        </p:nvSpPr>
        <p:spPr bwMode="auto">
          <a:xfrm>
            <a:off x="8026400" y="3751152"/>
            <a:ext cx="1841338" cy="707886"/>
          </a:xfrm>
          <a:prstGeom prst="rect">
            <a:avLst/>
          </a:prstGeom>
          <a:noFill/>
          <a:ln w="38100">
            <a:noFill/>
            <a:miter lim="800000"/>
            <a:headEnd/>
            <a:tailEnd type="none" w="med" len="lg"/>
          </a:ln>
        </p:spPr>
        <p:txBody>
          <a:bodyPr wrap="none" lIns="82296" rIns="82296">
            <a:spAutoFit/>
          </a:bodyPr>
          <a:lstStyle/>
          <a:p>
            <a:r>
              <a:rPr lang="en-US" sz="2000" dirty="0">
                <a:solidFill>
                  <a:srgbClr val="00447F"/>
                </a:solidFill>
              </a:rPr>
              <a:t>Non-functional</a:t>
            </a:r>
          </a:p>
          <a:p>
            <a:r>
              <a:rPr lang="en-US" sz="2000" dirty="0">
                <a:solidFill>
                  <a:srgbClr val="00447F"/>
                </a:solidFill>
              </a:rPr>
              <a:t>Requirements</a:t>
            </a:r>
          </a:p>
        </p:txBody>
      </p:sp>
      <p:sp>
        <p:nvSpPr>
          <p:cNvPr id="16390" name="AutoShape 6"/>
          <p:cNvSpPr>
            <a:spLocks/>
          </p:cNvSpPr>
          <p:nvPr/>
        </p:nvSpPr>
        <p:spPr bwMode="auto">
          <a:xfrm>
            <a:off x="3752273" y="2421732"/>
            <a:ext cx="381000" cy="1219200"/>
          </a:xfrm>
          <a:prstGeom prst="rightBrace">
            <a:avLst>
              <a:gd name="adj1" fmla="val 26667"/>
              <a:gd name="adj2" fmla="val 50000"/>
            </a:avLst>
          </a:prstGeom>
          <a:noFill/>
          <a:ln w="38100">
            <a:solidFill>
              <a:schemeClr val="tx1"/>
            </a:solidFill>
            <a:round/>
            <a:headEnd/>
            <a:tailEnd type="none" w="med" len="lg"/>
          </a:ln>
        </p:spPr>
        <p:txBody>
          <a:bodyPr wrap="none" lIns="82296" rIns="82296" anchor="ctr"/>
          <a:lstStyle/>
          <a:p>
            <a:endParaRPr lang="en-US"/>
          </a:p>
        </p:txBody>
      </p:sp>
      <p:sp>
        <p:nvSpPr>
          <p:cNvPr id="16391" name="AutoShape 7"/>
          <p:cNvSpPr>
            <a:spLocks/>
          </p:cNvSpPr>
          <p:nvPr/>
        </p:nvSpPr>
        <p:spPr bwMode="auto">
          <a:xfrm>
            <a:off x="7504491" y="2418990"/>
            <a:ext cx="381000" cy="3372210"/>
          </a:xfrm>
          <a:prstGeom prst="rightBrace">
            <a:avLst>
              <a:gd name="adj1" fmla="val 61667"/>
              <a:gd name="adj2" fmla="val 50000"/>
            </a:avLst>
          </a:prstGeom>
          <a:noFill/>
          <a:ln w="38100">
            <a:solidFill>
              <a:schemeClr val="tx1"/>
            </a:solidFill>
            <a:round/>
            <a:headEnd/>
            <a:tailEnd type="none" w="med" len="lg"/>
          </a:ln>
        </p:spPr>
        <p:txBody>
          <a:bodyPr wrap="none" lIns="82296" rIns="82296" anchor="ctr"/>
          <a:lstStyle/>
          <a:p>
            <a:endParaRPr lang="en-US"/>
          </a:p>
        </p:txBody>
      </p:sp>
      <p:sp>
        <p:nvSpPr>
          <p:cNvPr id="16393" name="Text Box 10"/>
          <p:cNvSpPr txBox="1">
            <a:spLocks noChangeArrowheads="1"/>
          </p:cNvSpPr>
          <p:nvPr/>
        </p:nvSpPr>
        <p:spPr bwMode="auto">
          <a:xfrm>
            <a:off x="3544959" y="1949390"/>
            <a:ext cx="5690340" cy="400110"/>
          </a:xfrm>
          <a:prstGeom prst="rect">
            <a:avLst/>
          </a:prstGeom>
          <a:noFill/>
          <a:ln w="38100">
            <a:noFill/>
            <a:miter lim="800000"/>
            <a:headEnd/>
            <a:tailEnd type="none" w="med" len="lg"/>
          </a:ln>
        </p:spPr>
        <p:txBody>
          <a:bodyPr wrap="none" lIns="82296" rIns="82296">
            <a:spAutoFit/>
          </a:bodyPr>
          <a:lstStyle/>
          <a:p>
            <a:r>
              <a:rPr lang="en-US" sz="2000" dirty="0">
                <a:solidFill>
                  <a:srgbClr val="00447F"/>
                </a:solidFill>
              </a:rPr>
              <a:t>The primary, but not the only, type of requirements</a:t>
            </a:r>
          </a:p>
        </p:txBody>
      </p:sp>
      <p:sp>
        <p:nvSpPr>
          <p:cNvPr id="16394" name="Line 11"/>
          <p:cNvSpPr>
            <a:spLocks noChangeShapeType="1"/>
          </p:cNvSpPr>
          <p:nvPr/>
        </p:nvSpPr>
        <p:spPr bwMode="auto">
          <a:xfrm flipH="1">
            <a:off x="3256035" y="2165290"/>
            <a:ext cx="314325" cy="0"/>
          </a:xfrm>
          <a:prstGeom prst="line">
            <a:avLst/>
          </a:prstGeom>
          <a:noFill/>
          <a:ln w="38100">
            <a:solidFill>
              <a:schemeClr val="folHlink"/>
            </a:solidFill>
            <a:round/>
            <a:headEnd/>
            <a:tailEnd type="triangle" w="med" len="lg"/>
          </a:ln>
        </p:spPr>
        <p:txBody>
          <a:bodyPr lIns="82296" rIns="82296"/>
          <a:lstStyle/>
          <a:p>
            <a:endParaRPr lang="en-US"/>
          </a:p>
        </p:txBody>
      </p:sp>
    </p:spTree>
    <p:extLst>
      <p:ext uri="{BB962C8B-B14F-4D97-AF65-F5344CB8AC3E}">
        <p14:creationId xmlns:p14="http://schemas.microsoft.com/office/powerpoint/2010/main" val="926728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normAutofit/>
          </a:bodyPr>
          <a:lstStyle/>
          <a:p>
            <a:pPr marL="0" indent="0">
              <a:buNone/>
            </a:pPr>
            <a:r>
              <a:rPr lang="en-US" dirty="0"/>
              <a:t>Requirements and Architecture</a:t>
            </a:r>
          </a:p>
        </p:txBody>
      </p:sp>
      <p:sp>
        <p:nvSpPr>
          <p:cNvPr id="55" name="Slide Number Placeholder 54"/>
          <p:cNvSpPr>
            <a:spLocks noGrp="1"/>
          </p:cNvSpPr>
          <p:nvPr>
            <p:ph type="sldNum" sz="quarter" idx="4"/>
          </p:nvPr>
        </p:nvSpPr>
        <p:spPr/>
        <p:txBody>
          <a:bodyPr/>
          <a:lstStyle/>
          <a:p>
            <a:pPr algn="r"/>
            <a:fld id="{256D3EEF-DE4E-429D-8EC4-DDC531AFF587}" type="slidenum">
              <a:rPr lang="en-US" sz="1000"/>
              <a:pPr algn="r"/>
              <a:t>8</a:t>
            </a:fld>
            <a:endParaRPr lang="en-US"/>
          </a:p>
        </p:txBody>
      </p:sp>
      <p:sp>
        <p:nvSpPr>
          <p:cNvPr id="25" name="Freeform 5"/>
          <p:cNvSpPr>
            <a:spLocks/>
          </p:cNvSpPr>
          <p:nvPr/>
        </p:nvSpPr>
        <p:spPr bwMode="auto">
          <a:xfrm>
            <a:off x="1641021" y="4403765"/>
            <a:ext cx="7796215" cy="1828800"/>
          </a:xfrm>
          <a:custGeom>
            <a:avLst/>
            <a:gdLst>
              <a:gd name="T0" fmla="*/ 0 w 4572"/>
              <a:gd name="T1" fmla="*/ 2147483647 h 1152"/>
              <a:gd name="T2" fmla="*/ 2147483647 w 4572"/>
              <a:gd name="T3" fmla="*/ 2147483647 h 1152"/>
              <a:gd name="T4" fmla="*/ 2147483647 w 4572"/>
              <a:gd name="T5" fmla="*/ 2147483647 h 1152"/>
              <a:gd name="T6" fmla="*/ 2147483647 w 4572"/>
              <a:gd name="T7" fmla="*/ 2147483647 h 1152"/>
              <a:gd name="T8" fmla="*/ 2147483647 w 4572"/>
              <a:gd name="T9" fmla="*/ 0 h 1152"/>
              <a:gd name="T10" fmla="*/ 2147483647 w 4572"/>
              <a:gd name="T11" fmla="*/ 2147483647 h 1152"/>
              <a:gd name="T12" fmla="*/ 2147483647 w 4572"/>
              <a:gd name="T13" fmla="*/ 2147483647 h 1152"/>
              <a:gd name="T14" fmla="*/ 0 w 4572"/>
              <a:gd name="T15" fmla="*/ 2147483647 h 1152"/>
              <a:gd name="T16" fmla="*/ 0 60000 65536"/>
              <a:gd name="T17" fmla="*/ 0 60000 65536"/>
              <a:gd name="T18" fmla="*/ 0 60000 65536"/>
              <a:gd name="T19" fmla="*/ 0 60000 65536"/>
              <a:gd name="T20" fmla="*/ 0 60000 65536"/>
              <a:gd name="T21" fmla="*/ 0 60000 65536"/>
              <a:gd name="T22" fmla="*/ 0 60000 65536"/>
              <a:gd name="T23" fmla="*/ 0 60000 65536"/>
              <a:gd name="T24" fmla="*/ 0 w 4572"/>
              <a:gd name="T25" fmla="*/ 0 h 1152"/>
              <a:gd name="T26" fmla="*/ 4572 w 4572"/>
              <a:gd name="T27" fmla="*/ 1152 h 11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72" h="1152">
                <a:moveTo>
                  <a:pt x="0" y="912"/>
                </a:moveTo>
                <a:lnTo>
                  <a:pt x="4080" y="912"/>
                </a:lnTo>
                <a:lnTo>
                  <a:pt x="3984" y="1152"/>
                </a:lnTo>
                <a:lnTo>
                  <a:pt x="4572" y="570"/>
                </a:lnTo>
                <a:lnTo>
                  <a:pt x="4368" y="0"/>
                </a:lnTo>
                <a:lnTo>
                  <a:pt x="4320" y="240"/>
                </a:lnTo>
                <a:lnTo>
                  <a:pt x="405" y="234"/>
                </a:lnTo>
                <a:lnTo>
                  <a:pt x="0" y="912"/>
                </a:lnTo>
                <a:close/>
              </a:path>
            </a:pathLst>
          </a:custGeom>
          <a:solidFill>
            <a:srgbClr val="BEBEBE"/>
          </a:solidFill>
          <a:ln w="25400">
            <a:solidFill>
              <a:srgbClr val="BEBEBE"/>
            </a:solidFill>
            <a:round/>
            <a:headEnd/>
            <a:tailEnd/>
          </a:ln>
        </p:spPr>
        <p:txBody>
          <a:bodyPr/>
          <a:lstStyle/>
          <a:p>
            <a:endParaRPr lang="en-US"/>
          </a:p>
        </p:txBody>
      </p:sp>
      <p:sp>
        <p:nvSpPr>
          <p:cNvPr id="26" name="AutoShape 4"/>
          <p:cNvSpPr>
            <a:spLocks noChangeArrowheads="1"/>
          </p:cNvSpPr>
          <p:nvPr/>
        </p:nvSpPr>
        <p:spPr bwMode="auto">
          <a:xfrm>
            <a:off x="8932386" y="2966363"/>
            <a:ext cx="1447800" cy="381000"/>
          </a:xfrm>
          <a:prstGeom prst="roundRect">
            <a:avLst>
              <a:gd name="adj" fmla="val 16667"/>
            </a:avLst>
          </a:prstGeom>
          <a:noFill/>
          <a:ln w="25400">
            <a:solidFill>
              <a:schemeClr val="tx1"/>
            </a:solidFill>
            <a:round/>
            <a:headEnd/>
            <a:tailEnd/>
          </a:ln>
        </p:spPr>
        <p:txBody>
          <a:bodyPr wrap="none" anchor="ctr"/>
          <a:lstStyle/>
          <a:p>
            <a:pPr algn="ctr" eaLnBrk="0" hangingPunct="0">
              <a:lnSpc>
                <a:spcPct val="90000"/>
              </a:lnSpc>
            </a:pPr>
            <a:r>
              <a:rPr lang="en-US" altLang="zh-CN">
                <a:latin typeface="Helvetica" pitchFamily="34" charset="0"/>
                <a:ea typeface="宋体" pitchFamily="2" charset="-122"/>
              </a:rPr>
              <a:t>Architecture</a:t>
            </a:r>
          </a:p>
        </p:txBody>
      </p:sp>
      <p:sp>
        <p:nvSpPr>
          <p:cNvPr id="27" name="Rectangle 5"/>
          <p:cNvSpPr>
            <a:spLocks noChangeArrowheads="1"/>
          </p:cNvSpPr>
          <p:nvPr/>
        </p:nvSpPr>
        <p:spPr bwMode="auto">
          <a:xfrm>
            <a:off x="8962579" y="3906542"/>
            <a:ext cx="1447800" cy="381000"/>
          </a:xfrm>
          <a:prstGeom prst="rect">
            <a:avLst/>
          </a:prstGeom>
          <a:solidFill>
            <a:schemeClr val="tx1"/>
          </a:solidFill>
          <a:ln w="25400">
            <a:solidFill>
              <a:schemeClr val="tx1"/>
            </a:solidFill>
            <a:miter lim="800000"/>
            <a:headEnd/>
            <a:tailEnd/>
          </a:ln>
        </p:spPr>
        <p:txBody>
          <a:bodyPr wrap="none" anchor="ctr"/>
          <a:lstStyle/>
          <a:p>
            <a:pPr algn="ctr" eaLnBrk="0" hangingPunct="0">
              <a:lnSpc>
                <a:spcPct val="90000"/>
              </a:lnSpc>
            </a:pPr>
            <a:r>
              <a:rPr lang="en-US" altLang="zh-CN">
                <a:solidFill>
                  <a:schemeClr val="bg1"/>
                </a:solidFill>
                <a:latin typeface="Helvetica" pitchFamily="34" charset="0"/>
                <a:ea typeface="宋体" pitchFamily="2" charset="-122"/>
              </a:rPr>
              <a:t>System</a:t>
            </a:r>
          </a:p>
        </p:txBody>
      </p:sp>
      <p:sp>
        <p:nvSpPr>
          <p:cNvPr id="28" name="Text Box 6"/>
          <p:cNvSpPr txBox="1">
            <a:spLocks noChangeArrowheads="1"/>
          </p:cNvSpPr>
          <p:nvPr/>
        </p:nvSpPr>
        <p:spPr bwMode="auto">
          <a:xfrm>
            <a:off x="2906555" y="2240777"/>
            <a:ext cx="1438214" cy="480131"/>
          </a:xfrm>
          <a:prstGeom prst="rect">
            <a:avLst/>
          </a:prstGeom>
          <a:noFill/>
          <a:ln w="25400">
            <a:noFill/>
            <a:miter lim="800000"/>
            <a:headEnd/>
            <a:tailEnd/>
          </a:ln>
        </p:spPr>
        <p:txBody>
          <a:bodyPr wrap="none">
            <a:spAutoFit/>
          </a:bodyPr>
          <a:lstStyle/>
          <a:p>
            <a:pPr eaLnBrk="0" hangingPunct="0">
              <a:lnSpc>
                <a:spcPct val="90000"/>
              </a:lnSpc>
            </a:pPr>
            <a:r>
              <a:rPr lang="en-US" altLang="zh-CN" sz="1400" b="1" dirty="0">
                <a:latin typeface="Helvetica" pitchFamily="34" charset="0"/>
                <a:ea typeface="宋体" pitchFamily="2" charset="-122"/>
              </a:rPr>
              <a:t>Customers </a:t>
            </a:r>
          </a:p>
          <a:p>
            <a:pPr eaLnBrk="0" hangingPunct="0">
              <a:lnSpc>
                <a:spcPct val="90000"/>
              </a:lnSpc>
            </a:pPr>
            <a:r>
              <a:rPr lang="en-US" altLang="zh-CN" sz="1400" b="1" dirty="0">
                <a:latin typeface="Helvetica" pitchFamily="34" charset="0"/>
                <a:ea typeface="宋体" pitchFamily="2" charset="-122"/>
              </a:rPr>
              <a:t>and End Users</a:t>
            </a:r>
          </a:p>
        </p:txBody>
      </p:sp>
      <p:sp>
        <p:nvSpPr>
          <p:cNvPr id="29" name="Text Box 7"/>
          <p:cNvSpPr txBox="1">
            <a:spLocks noChangeArrowheads="1"/>
          </p:cNvSpPr>
          <p:nvPr/>
        </p:nvSpPr>
        <p:spPr bwMode="auto">
          <a:xfrm>
            <a:off x="2906556" y="3078977"/>
            <a:ext cx="979755" cy="480131"/>
          </a:xfrm>
          <a:prstGeom prst="rect">
            <a:avLst/>
          </a:prstGeom>
          <a:noFill/>
          <a:ln w="25400">
            <a:noFill/>
            <a:miter lim="800000"/>
            <a:headEnd/>
            <a:tailEnd/>
          </a:ln>
        </p:spPr>
        <p:txBody>
          <a:bodyPr wrap="none">
            <a:spAutoFit/>
          </a:bodyPr>
          <a:lstStyle/>
          <a:p>
            <a:pPr eaLnBrk="0" hangingPunct="0">
              <a:lnSpc>
                <a:spcPct val="90000"/>
              </a:lnSpc>
            </a:pPr>
            <a:r>
              <a:rPr lang="en-US" altLang="zh-CN" sz="1400" b="1" dirty="0">
                <a:latin typeface="Helvetica" pitchFamily="34" charset="0"/>
                <a:ea typeface="宋体" pitchFamily="2" charset="-122"/>
              </a:rPr>
              <a:t>Business</a:t>
            </a:r>
          </a:p>
          <a:p>
            <a:pPr eaLnBrk="0" hangingPunct="0">
              <a:lnSpc>
                <a:spcPct val="90000"/>
              </a:lnSpc>
            </a:pPr>
            <a:r>
              <a:rPr lang="en-US" altLang="zh-CN" sz="1400" b="1" dirty="0">
                <a:latin typeface="Helvetica" pitchFamily="34" charset="0"/>
                <a:ea typeface="宋体" pitchFamily="2" charset="-122"/>
              </a:rPr>
              <a:t>Owners</a:t>
            </a:r>
          </a:p>
        </p:txBody>
      </p:sp>
      <p:sp>
        <p:nvSpPr>
          <p:cNvPr id="30" name="Text Box 8"/>
          <p:cNvSpPr txBox="1">
            <a:spLocks noChangeArrowheads="1"/>
          </p:cNvSpPr>
          <p:nvPr/>
        </p:nvSpPr>
        <p:spPr bwMode="auto">
          <a:xfrm>
            <a:off x="4814745" y="4807143"/>
            <a:ext cx="2211724" cy="286232"/>
          </a:xfrm>
          <a:prstGeom prst="rect">
            <a:avLst/>
          </a:prstGeom>
          <a:noFill/>
          <a:ln w="25400">
            <a:noFill/>
            <a:miter lim="800000"/>
            <a:headEnd/>
            <a:tailEnd/>
          </a:ln>
        </p:spPr>
        <p:txBody>
          <a:bodyPr wrap="square">
            <a:spAutoFit/>
          </a:bodyPr>
          <a:lstStyle/>
          <a:p>
            <a:pPr eaLnBrk="0" hangingPunct="0">
              <a:lnSpc>
                <a:spcPct val="90000"/>
              </a:lnSpc>
            </a:pPr>
            <a:r>
              <a:rPr lang="en-US" altLang="zh-CN" sz="1400" b="1" dirty="0">
                <a:latin typeface="Helvetica" pitchFamily="34" charset="0"/>
                <a:ea typeface="宋体" pitchFamily="2" charset="-122"/>
              </a:rPr>
              <a:t>Technical Environment</a:t>
            </a:r>
          </a:p>
        </p:txBody>
      </p:sp>
      <p:sp>
        <p:nvSpPr>
          <p:cNvPr id="31" name="Text Box 9"/>
          <p:cNvSpPr txBox="1">
            <a:spLocks noChangeArrowheads="1"/>
          </p:cNvSpPr>
          <p:nvPr/>
        </p:nvSpPr>
        <p:spPr bwMode="auto">
          <a:xfrm>
            <a:off x="4976672" y="5449617"/>
            <a:ext cx="2108013" cy="286232"/>
          </a:xfrm>
          <a:prstGeom prst="rect">
            <a:avLst/>
          </a:prstGeom>
          <a:noFill/>
          <a:ln w="25400">
            <a:noFill/>
            <a:miter lim="800000"/>
            <a:headEnd/>
            <a:tailEnd/>
          </a:ln>
        </p:spPr>
        <p:txBody>
          <a:bodyPr wrap="none">
            <a:spAutoFit/>
          </a:bodyPr>
          <a:lstStyle/>
          <a:p>
            <a:pPr eaLnBrk="0" hangingPunct="0">
              <a:lnSpc>
                <a:spcPct val="90000"/>
              </a:lnSpc>
            </a:pPr>
            <a:r>
              <a:rPr lang="en-US" altLang="zh-CN" sz="1400" b="1" dirty="0">
                <a:latin typeface="Helvetica" pitchFamily="34" charset="0"/>
                <a:ea typeface="宋体" pitchFamily="2" charset="-122"/>
              </a:rPr>
              <a:t>Architect’s Experience</a:t>
            </a:r>
          </a:p>
        </p:txBody>
      </p:sp>
      <p:grpSp>
        <p:nvGrpSpPr>
          <p:cNvPr id="3" name="Group 10"/>
          <p:cNvGrpSpPr>
            <a:grpSpLocks noChangeAspect="1"/>
          </p:cNvGrpSpPr>
          <p:nvPr/>
        </p:nvGrpSpPr>
        <p:grpSpPr bwMode="auto">
          <a:xfrm>
            <a:off x="7493433" y="2277290"/>
            <a:ext cx="960121" cy="1772604"/>
            <a:chOff x="3380" y="1511"/>
            <a:chExt cx="1008" cy="1861"/>
          </a:xfrm>
        </p:grpSpPr>
        <p:sp>
          <p:nvSpPr>
            <p:cNvPr id="47" name="Freeform 11"/>
            <p:cNvSpPr>
              <a:spLocks/>
            </p:cNvSpPr>
            <p:nvPr/>
          </p:nvSpPr>
          <p:spPr bwMode="auto">
            <a:xfrm>
              <a:off x="3751" y="1511"/>
              <a:ext cx="257" cy="258"/>
            </a:xfrm>
            <a:custGeom>
              <a:avLst/>
              <a:gdLst>
                <a:gd name="T0" fmla="*/ 3 w 513"/>
                <a:gd name="T1" fmla="*/ 1 h 516"/>
                <a:gd name="T2" fmla="*/ 3 w 513"/>
                <a:gd name="T3" fmla="*/ 1 h 516"/>
                <a:gd name="T4" fmla="*/ 3 w 513"/>
                <a:gd name="T5" fmla="*/ 1 h 516"/>
                <a:gd name="T6" fmla="*/ 4 w 513"/>
                <a:gd name="T7" fmla="*/ 1 h 516"/>
                <a:gd name="T8" fmla="*/ 4 w 513"/>
                <a:gd name="T9" fmla="*/ 1 h 516"/>
                <a:gd name="T10" fmla="*/ 4 w 513"/>
                <a:gd name="T11" fmla="*/ 1 h 516"/>
                <a:gd name="T12" fmla="*/ 4 w 513"/>
                <a:gd name="T13" fmla="*/ 2 h 516"/>
                <a:gd name="T14" fmla="*/ 4 w 513"/>
                <a:gd name="T15" fmla="*/ 2 h 516"/>
                <a:gd name="T16" fmla="*/ 4 w 513"/>
                <a:gd name="T17" fmla="*/ 2 h 516"/>
                <a:gd name="T18" fmla="*/ 4 w 513"/>
                <a:gd name="T19" fmla="*/ 3 h 516"/>
                <a:gd name="T20" fmla="*/ 4 w 513"/>
                <a:gd name="T21" fmla="*/ 3 h 516"/>
                <a:gd name="T22" fmla="*/ 4 w 513"/>
                <a:gd name="T23" fmla="*/ 3 h 516"/>
                <a:gd name="T24" fmla="*/ 4 w 513"/>
                <a:gd name="T25" fmla="*/ 4 h 516"/>
                <a:gd name="T26" fmla="*/ 3 w 513"/>
                <a:gd name="T27" fmla="*/ 4 h 516"/>
                <a:gd name="T28" fmla="*/ 3 w 513"/>
                <a:gd name="T29" fmla="*/ 4 h 516"/>
                <a:gd name="T30" fmla="*/ 3 w 513"/>
                <a:gd name="T31" fmla="*/ 4 h 516"/>
                <a:gd name="T32" fmla="*/ 2 w 513"/>
                <a:gd name="T33" fmla="*/ 4 h 516"/>
                <a:gd name="T34" fmla="*/ 2 w 513"/>
                <a:gd name="T35" fmla="*/ 4 h 516"/>
                <a:gd name="T36" fmla="*/ 2 w 513"/>
                <a:gd name="T37" fmla="*/ 4 h 516"/>
                <a:gd name="T38" fmla="*/ 1 w 513"/>
                <a:gd name="T39" fmla="*/ 4 h 516"/>
                <a:gd name="T40" fmla="*/ 1 w 513"/>
                <a:gd name="T41" fmla="*/ 3 h 516"/>
                <a:gd name="T42" fmla="*/ 1 w 513"/>
                <a:gd name="T43" fmla="*/ 3 h 516"/>
                <a:gd name="T44" fmla="*/ 1 w 513"/>
                <a:gd name="T45" fmla="*/ 3 h 516"/>
                <a:gd name="T46" fmla="*/ 1 w 513"/>
                <a:gd name="T47" fmla="*/ 2 h 516"/>
                <a:gd name="T48" fmla="*/ 1 w 513"/>
                <a:gd name="T49" fmla="*/ 2 h 516"/>
                <a:gd name="T50" fmla="*/ 1 w 513"/>
                <a:gd name="T51" fmla="*/ 2 h 516"/>
                <a:gd name="T52" fmla="*/ 1 w 513"/>
                <a:gd name="T53" fmla="*/ 1 h 516"/>
                <a:gd name="T54" fmla="*/ 1 w 513"/>
                <a:gd name="T55" fmla="*/ 1 h 516"/>
                <a:gd name="T56" fmla="*/ 1 w 513"/>
                <a:gd name="T57" fmla="*/ 1 h 516"/>
                <a:gd name="T58" fmla="*/ 2 w 513"/>
                <a:gd name="T59" fmla="*/ 1 h 516"/>
                <a:gd name="T60" fmla="*/ 2 w 513"/>
                <a:gd name="T61" fmla="*/ 1 h 516"/>
                <a:gd name="T62" fmla="*/ 2 w 513"/>
                <a:gd name="T63" fmla="*/ 1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13"/>
                <a:gd name="T97" fmla="*/ 0 h 516"/>
                <a:gd name="T98" fmla="*/ 513 w 513"/>
                <a:gd name="T99" fmla="*/ 516 h 5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13" h="516">
                  <a:moveTo>
                    <a:pt x="255" y="0"/>
                  </a:moveTo>
                  <a:lnTo>
                    <a:pt x="282" y="1"/>
                  </a:lnTo>
                  <a:lnTo>
                    <a:pt x="307" y="6"/>
                  </a:lnTo>
                  <a:lnTo>
                    <a:pt x="333" y="11"/>
                  </a:lnTo>
                  <a:lnTo>
                    <a:pt x="357" y="19"/>
                  </a:lnTo>
                  <a:lnTo>
                    <a:pt x="379" y="30"/>
                  </a:lnTo>
                  <a:lnTo>
                    <a:pt x="399" y="42"/>
                  </a:lnTo>
                  <a:lnTo>
                    <a:pt x="420" y="59"/>
                  </a:lnTo>
                  <a:lnTo>
                    <a:pt x="439" y="75"/>
                  </a:lnTo>
                  <a:lnTo>
                    <a:pt x="455" y="92"/>
                  </a:lnTo>
                  <a:lnTo>
                    <a:pt x="468" y="113"/>
                  </a:lnTo>
                  <a:lnTo>
                    <a:pt x="482" y="134"/>
                  </a:lnTo>
                  <a:lnTo>
                    <a:pt x="493" y="157"/>
                  </a:lnTo>
                  <a:lnTo>
                    <a:pt x="502" y="181"/>
                  </a:lnTo>
                  <a:lnTo>
                    <a:pt x="508" y="206"/>
                  </a:lnTo>
                  <a:lnTo>
                    <a:pt x="512" y="230"/>
                  </a:lnTo>
                  <a:lnTo>
                    <a:pt x="513" y="258"/>
                  </a:lnTo>
                  <a:lnTo>
                    <a:pt x="512" y="283"/>
                  </a:lnTo>
                  <a:lnTo>
                    <a:pt x="508" y="309"/>
                  </a:lnTo>
                  <a:lnTo>
                    <a:pt x="502" y="333"/>
                  </a:lnTo>
                  <a:lnTo>
                    <a:pt x="493" y="357"/>
                  </a:lnTo>
                  <a:lnTo>
                    <a:pt x="482" y="380"/>
                  </a:lnTo>
                  <a:lnTo>
                    <a:pt x="468" y="402"/>
                  </a:lnTo>
                  <a:lnTo>
                    <a:pt x="455" y="422"/>
                  </a:lnTo>
                  <a:lnTo>
                    <a:pt x="439" y="440"/>
                  </a:lnTo>
                  <a:lnTo>
                    <a:pt x="420" y="456"/>
                  </a:lnTo>
                  <a:lnTo>
                    <a:pt x="399" y="471"/>
                  </a:lnTo>
                  <a:lnTo>
                    <a:pt x="379" y="485"/>
                  </a:lnTo>
                  <a:lnTo>
                    <a:pt x="357" y="495"/>
                  </a:lnTo>
                  <a:lnTo>
                    <a:pt x="333" y="505"/>
                  </a:lnTo>
                  <a:lnTo>
                    <a:pt x="307" y="510"/>
                  </a:lnTo>
                  <a:lnTo>
                    <a:pt x="282" y="515"/>
                  </a:lnTo>
                  <a:lnTo>
                    <a:pt x="255" y="516"/>
                  </a:lnTo>
                  <a:lnTo>
                    <a:pt x="230" y="515"/>
                  </a:lnTo>
                  <a:lnTo>
                    <a:pt x="205" y="510"/>
                  </a:lnTo>
                  <a:lnTo>
                    <a:pt x="182" y="505"/>
                  </a:lnTo>
                  <a:lnTo>
                    <a:pt x="157" y="495"/>
                  </a:lnTo>
                  <a:lnTo>
                    <a:pt x="134" y="485"/>
                  </a:lnTo>
                  <a:lnTo>
                    <a:pt x="114" y="471"/>
                  </a:lnTo>
                  <a:lnTo>
                    <a:pt x="94" y="456"/>
                  </a:lnTo>
                  <a:lnTo>
                    <a:pt x="77" y="440"/>
                  </a:lnTo>
                  <a:lnTo>
                    <a:pt x="60" y="422"/>
                  </a:lnTo>
                  <a:lnTo>
                    <a:pt x="45" y="402"/>
                  </a:lnTo>
                  <a:lnTo>
                    <a:pt x="31" y="380"/>
                  </a:lnTo>
                  <a:lnTo>
                    <a:pt x="20" y="357"/>
                  </a:lnTo>
                  <a:lnTo>
                    <a:pt x="11" y="333"/>
                  </a:lnTo>
                  <a:lnTo>
                    <a:pt x="5" y="309"/>
                  </a:lnTo>
                  <a:lnTo>
                    <a:pt x="1" y="283"/>
                  </a:lnTo>
                  <a:lnTo>
                    <a:pt x="0" y="258"/>
                  </a:lnTo>
                  <a:lnTo>
                    <a:pt x="1" y="230"/>
                  </a:lnTo>
                  <a:lnTo>
                    <a:pt x="5" y="206"/>
                  </a:lnTo>
                  <a:lnTo>
                    <a:pt x="11" y="181"/>
                  </a:lnTo>
                  <a:lnTo>
                    <a:pt x="20" y="157"/>
                  </a:lnTo>
                  <a:lnTo>
                    <a:pt x="31" y="134"/>
                  </a:lnTo>
                  <a:lnTo>
                    <a:pt x="45" y="113"/>
                  </a:lnTo>
                  <a:lnTo>
                    <a:pt x="60" y="92"/>
                  </a:lnTo>
                  <a:lnTo>
                    <a:pt x="77" y="75"/>
                  </a:lnTo>
                  <a:lnTo>
                    <a:pt x="94" y="59"/>
                  </a:lnTo>
                  <a:lnTo>
                    <a:pt x="114" y="42"/>
                  </a:lnTo>
                  <a:lnTo>
                    <a:pt x="134" y="30"/>
                  </a:lnTo>
                  <a:lnTo>
                    <a:pt x="157" y="19"/>
                  </a:lnTo>
                  <a:lnTo>
                    <a:pt x="182" y="11"/>
                  </a:lnTo>
                  <a:lnTo>
                    <a:pt x="205" y="6"/>
                  </a:lnTo>
                  <a:lnTo>
                    <a:pt x="230" y="1"/>
                  </a:lnTo>
                  <a:lnTo>
                    <a:pt x="255" y="0"/>
                  </a:lnTo>
                  <a:close/>
                </a:path>
              </a:pathLst>
            </a:custGeom>
            <a:solidFill>
              <a:srgbClr val="000000"/>
            </a:solidFill>
            <a:ln w="9525">
              <a:noFill/>
              <a:round/>
              <a:headEnd/>
              <a:tailEnd/>
            </a:ln>
          </p:spPr>
          <p:txBody>
            <a:bodyPr/>
            <a:lstStyle/>
            <a:p>
              <a:endParaRPr lang="en-US"/>
            </a:p>
          </p:txBody>
        </p:sp>
        <p:sp>
          <p:nvSpPr>
            <p:cNvPr id="48" name="Freeform 12"/>
            <p:cNvSpPr>
              <a:spLocks/>
            </p:cNvSpPr>
            <p:nvPr/>
          </p:nvSpPr>
          <p:spPr bwMode="auto">
            <a:xfrm>
              <a:off x="3597" y="1801"/>
              <a:ext cx="577" cy="1248"/>
            </a:xfrm>
            <a:custGeom>
              <a:avLst/>
              <a:gdLst>
                <a:gd name="T0" fmla="*/ 0 w 1156"/>
                <a:gd name="T1" fmla="*/ 3 h 2495"/>
                <a:gd name="T2" fmla="*/ 0 w 1156"/>
                <a:gd name="T3" fmla="*/ 2 h 2495"/>
                <a:gd name="T4" fmla="*/ 0 w 1156"/>
                <a:gd name="T5" fmla="*/ 1 h 2495"/>
                <a:gd name="T6" fmla="*/ 0 w 1156"/>
                <a:gd name="T7" fmla="*/ 1 h 2495"/>
                <a:gd name="T8" fmla="*/ 1 w 1156"/>
                <a:gd name="T9" fmla="*/ 1 h 2495"/>
                <a:gd name="T10" fmla="*/ 2 w 1156"/>
                <a:gd name="T11" fmla="*/ 0 h 2495"/>
                <a:gd name="T12" fmla="*/ 7 w 1156"/>
                <a:gd name="T13" fmla="*/ 1 h 2495"/>
                <a:gd name="T14" fmla="*/ 8 w 1156"/>
                <a:gd name="T15" fmla="*/ 1 h 2495"/>
                <a:gd name="T16" fmla="*/ 8 w 1156"/>
                <a:gd name="T17" fmla="*/ 1 h 2495"/>
                <a:gd name="T18" fmla="*/ 8 w 1156"/>
                <a:gd name="T19" fmla="*/ 2 h 2495"/>
                <a:gd name="T20" fmla="*/ 8 w 1156"/>
                <a:gd name="T21" fmla="*/ 2 h 2495"/>
                <a:gd name="T22" fmla="*/ 9 w 1156"/>
                <a:gd name="T23" fmla="*/ 9 h 2495"/>
                <a:gd name="T24" fmla="*/ 8 w 1156"/>
                <a:gd name="T25" fmla="*/ 9 h 2495"/>
                <a:gd name="T26" fmla="*/ 8 w 1156"/>
                <a:gd name="T27" fmla="*/ 10 h 2495"/>
                <a:gd name="T28" fmla="*/ 8 w 1156"/>
                <a:gd name="T29" fmla="*/ 10 h 2495"/>
                <a:gd name="T30" fmla="*/ 7 w 1156"/>
                <a:gd name="T31" fmla="*/ 10 h 2495"/>
                <a:gd name="T32" fmla="*/ 7 w 1156"/>
                <a:gd name="T33" fmla="*/ 9 h 2495"/>
                <a:gd name="T34" fmla="*/ 7 w 1156"/>
                <a:gd name="T35" fmla="*/ 4 h 2495"/>
                <a:gd name="T36" fmla="*/ 7 w 1156"/>
                <a:gd name="T37" fmla="*/ 4 h 2495"/>
                <a:gd name="T38" fmla="*/ 7 w 1156"/>
                <a:gd name="T39" fmla="*/ 4 h 2495"/>
                <a:gd name="T40" fmla="*/ 7 w 1156"/>
                <a:gd name="T41" fmla="*/ 19 h 2495"/>
                <a:gd name="T42" fmla="*/ 6 w 1156"/>
                <a:gd name="T43" fmla="*/ 20 h 2495"/>
                <a:gd name="T44" fmla="*/ 6 w 1156"/>
                <a:gd name="T45" fmla="*/ 20 h 2495"/>
                <a:gd name="T46" fmla="*/ 5 w 1156"/>
                <a:gd name="T47" fmla="*/ 20 h 2495"/>
                <a:gd name="T48" fmla="*/ 4 w 1156"/>
                <a:gd name="T49" fmla="*/ 20 h 2495"/>
                <a:gd name="T50" fmla="*/ 4 w 1156"/>
                <a:gd name="T51" fmla="*/ 19 h 2495"/>
                <a:gd name="T52" fmla="*/ 4 w 1156"/>
                <a:gd name="T53" fmla="*/ 10 h 2495"/>
                <a:gd name="T54" fmla="*/ 4 w 1156"/>
                <a:gd name="T55" fmla="*/ 9 h 2495"/>
                <a:gd name="T56" fmla="*/ 4 w 1156"/>
                <a:gd name="T57" fmla="*/ 10 h 2495"/>
                <a:gd name="T58" fmla="*/ 4 w 1156"/>
                <a:gd name="T59" fmla="*/ 20 h 2495"/>
                <a:gd name="T60" fmla="*/ 3 w 1156"/>
                <a:gd name="T61" fmla="*/ 20 h 2495"/>
                <a:gd name="T62" fmla="*/ 3 w 1156"/>
                <a:gd name="T63" fmla="*/ 20 h 2495"/>
                <a:gd name="T64" fmla="*/ 2 w 1156"/>
                <a:gd name="T65" fmla="*/ 20 h 2495"/>
                <a:gd name="T66" fmla="*/ 2 w 1156"/>
                <a:gd name="T67" fmla="*/ 19 h 2495"/>
                <a:gd name="T68" fmla="*/ 2 w 1156"/>
                <a:gd name="T69" fmla="*/ 4 h 2495"/>
                <a:gd name="T70" fmla="*/ 1 w 1156"/>
                <a:gd name="T71" fmla="*/ 4 h 2495"/>
                <a:gd name="T72" fmla="*/ 1 w 1156"/>
                <a:gd name="T73" fmla="*/ 4 h 2495"/>
                <a:gd name="T74" fmla="*/ 1 w 1156"/>
                <a:gd name="T75" fmla="*/ 9 h 2495"/>
                <a:gd name="T76" fmla="*/ 1 w 1156"/>
                <a:gd name="T77" fmla="*/ 9 h 2495"/>
                <a:gd name="T78" fmla="*/ 1 w 1156"/>
                <a:gd name="T79" fmla="*/ 10 h 2495"/>
                <a:gd name="T80" fmla="*/ 0 w 1156"/>
                <a:gd name="T81" fmla="*/ 10 h 2495"/>
                <a:gd name="T82" fmla="*/ 0 w 1156"/>
                <a:gd name="T83" fmla="*/ 9 h 2495"/>
                <a:gd name="T84" fmla="*/ 0 w 1156"/>
                <a:gd name="T85" fmla="*/ 9 h 24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6"/>
                <a:gd name="T130" fmla="*/ 0 h 2495"/>
                <a:gd name="T131" fmla="*/ 1156 w 1156"/>
                <a:gd name="T132" fmla="*/ 2495 h 24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6" h="2495">
                  <a:moveTo>
                    <a:pt x="0" y="1075"/>
                  </a:moveTo>
                  <a:lnTo>
                    <a:pt x="0" y="306"/>
                  </a:lnTo>
                  <a:lnTo>
                    <a:pt x="4" y="269"/>
                  </a:lnTo>
                  <a:lnTo>
                    <a:pt x="11" y="236"/>
                  </a:lnTo>
                  <a:lnTo>
                    <a:pt x="17" y="204"/>
                  </a:lnTo>
                  <a:lnTo>
                    <a:pt x="27" y="175"/>
                  </a:lnTo>
                  <a:lnTo>
                    <a:pt x="38" y="148"/>
                  </a:lnTo>
                  <a:lnTo>
                    <a:pt x="51" y="123"/>
                  </a:lnTo>
                  <a:lnTo>
                    <a:pt x="65" y="101"/>
                  </a:lnTo>
                  <a:lnTo>
                    <a:pt x="81" y="80"/>
                  </a:lnTo>
                  <a:lnTo>
                    <a:pt x="98" y="62"/>
                  </a:lnTo>
                  <a:lnTo>
                    <a:pt x="119" y="47"/>
                  </a:lnTo>
                  <a:lnTo>
                    <a:pt x="142" y="33"/>
                  </a:lnTo>
                  <a:lnTo>
                    <a:pt x="166" y="21"/>
                  </a:lnTo>
                  <a:lnTo>
                    <a:pt x="193" y="13"/>
                  </a:lnTo>
                  <a:lnTo>
                    <a:pt x="220" y="6"/>
                  </a:lnTo>
                  <a:lnTo>
                    <a:pt x="251" y="2"/>
                  </a:lnTo>
                  <a:lnTo>
                    <a:pt x="285" y="0"/>
                  </a:lnTo>
                  <a:lnTo>
                    <a:pt x="884" y="0"/>
                  </a:lnTo>
                  <a:lnTo>
                    <a:pt x="918" y="3"/>
                  </a:lnTo>
                  <a:lnTo>
                    <a:pt x="949" y="9"/>
                  </a:lnTo>
                  <a:lnTo>
                    <a:pt x="977" y="18"/>
                  </a:lnTo>
                  <a:lnTo>
                    <a:pt x="1004" y="27"/>
                  </a:lnTo>
                  <a:lnTo>
                    <a:pt x="1027" y="40"/>
                  </a:lnTo>
                  <a:lnTo>
                    <a:pt x="1048" y="53"/>
                  </a:lnTo>
                  <a:lnTo>
                    <a:pt x="1067" y="70"/>
                  </a:lnTo>
                  <a:lnTo>
                    <a:pt x="1084" y="87"/>
                  </a:lnTo>
                  <a:lnTo>
                    <a:pt x="1099" y="107"/>
                  </a:lnTo>
                  <a:lnTo>
                    <a:pt x="1112" y="127"/>
                  </a:lnTo>
                  <a:lnTo>
                    <a:pt x="1123" y="152"/>
                  </a:lnTo>
                  <a:lnTo>
                    <a:pt x="1133" y="176"/>
                  </a:lnTo>
                  <a:lnTo>
                    <a:pt x="1141" y="202"/>
                  </a:lnTo>
                  <a:lnTo>
                    <a:pt x="1148" y="230"/>
                  </a:lnTo>
                  <a:lnTo>
                    <a:pt x="1152" y="260"/>
                  </a:lnTo>
                  <a:lnTo>
                    <a:pt x="1156" y="292"/>
                  </a:lnTo>
                  <a:lnTo>
                    <a:pt x="1156" y="1067"/>
                  </a:lnTo>
                  <a:lnTo>
                    <a:pt x="1153" y="1088"/>
                  </a:lnTo>
                  <a:lnTo>
                    <a:pt x="1148" y="1108"/>
                  </a:lnTo>
                  <a:lnTo>
                    <a:pt x="1138" y="1126"/>
                  </a:lnTo>
                  <a:lnTo>
                    <a:pt x="1124" y="1140"/>
                  </a:lnTo>
                  <a:lnTo>
                    <a:pt x="1108" y="1152"/>
                  </a:lnTo>
                  <a:lnTo>
                    <a:pt x="1091" y="1161"/>
                  </a:lnTo>
                  <a:lnTo>
                    <a:pt x="1073" y="1167"/>
                  </a:lnTo>
                  <a:lnTo>
                    <a:pt x="1053" y="1170"/>
                  </a:lnTo>
                  <a:lnTo>
                    <a:pt x="1035" y="1170"/>
                  </a:lnTo>
                  <a:lnTo>
                    <a:pt x="1015" y="1167"/>
                  </a:lnTo>
                  <a:lnTo>
                    <a:pt x="998" y="1161"/>
                  </a:lnTo>
                  <a:lnTo>
                    <a:pt x="982" y="1153"/>
                  </a:lnTo>
                  <a:lnTo>
                    <a:pt x="969" y="1139"/>
                  </a:lnTo>
                  <a:lnTo>
                    <a:pt x="959" y="1124"/>
                  </a:lnTo>
                  <a:lnTo>
                    <a:pt x="952" y="1106"/>
                  </a:lnTo>
                  <a:lnTo>
                    <a:pt x="951" y="1083"/>
                  </a:lnTo>
                  <a:lnTo>
                    <a:pt x="951" y="424"/>
                  </a:lnTo>
                  <a:lnTo>
                    <a:pt x="947" y="413"/>
                  </a:lnTo>
                  <a:lnTo>
                    <a:pt x="941" y="407"/>
                  </a:lnTo>
                  <a:lnTo>
                    <a:pt x="932" y="404"/>
                  </a:lnTo>
                  <a:lnTo>
                    <a:pt x="924" y="403"/>
                  </a:lnTo>
                  <a:lnTo>
                    <a:pt x="916" y="404"/>
                  </a:lnTo>
                  <a:lnTo>
                    <a:pt x="909" y="407"/>
                  </a:lnTo>
                  <a:lnTo>
                    <a:pt x="906" y="413"/>
                  </a:lnTo>
                  <a:lnTo>
                    <a:pt x="907" y="424"/>
                  </a:lnTo>
                  <a:lnTo>
                    <a:pt x="907" y="2386"/>
                  </a:lnTo>
                  <a:lnTo>
                    <a:pt x="901" y="2411"/>
                  </a:lnTo>
                  <a:lnTo>
                    <a:pt x="891" y="2433"/>
                  </a:lnTo>
                  <a:lnTo>
                    <a:pt x="875" y="2453"/>
                  </a:lnTo>
                  <a:lnTo>
                    <a:pt x="855" y="2468"/>
                  </a:lnTo>
                  <a:lnTo>
                    <a:pt x="831" y="2480"/>
                  </a:lnTo>
                  <a:lnTo>
                    <a:pt x="807" y="2488"/>
                  </a:lnTo>
                  <a:lnTo>
                    <a:pt x="779" y="2494"/>
                  </a:lnTo>
                  <a:lnTo>
                    <a:pt x="751" y="2495"/>
                  </a:lnTo>
                  <a:lnTo>
                    <a:pt x="724" y="2494"/>
                  </a:lnTo>
                  <a:lnTo>
                    <a:pt x="696" y="2487"/>
                  </a:lnTo>
                  <a:lnTo>
                    <a:pt x="672" y="2478"/>
                  </a:lnTo>
                  <a:lnTo>
                    <a:pt x="650" y="2465"/>
                  </a:lnTo>
                  <a:lnTo>
                    <a:pt x="630" y="2449"/>
                  </a:lnTo>
                  <a:lnTo>
                    <a:pt x="616" y="2428"/>
                  </a:lnTo>
                  <a:lnTo>
                    <a:pt x="608" y="2403"/>
                  </a:lnTo>
                  <a:lnTo>
                    <a:pt x="605" y="2377"/>
                  </a:lnTo>
                  <a:lnTo>
                    <a:pt x="610" y="1176"/>
                  </a:lnTo>
                  <a:lnTo>
                    <a:pt x="607" y="1166"/>
                  </a:lnTo>
                  <a:lnTo>
                    <a:pt x="602" y="1156"/>
                  </a:lnTo>
                  <a:lnTo>
                    <a:pt x="593" y="1151"/>
                  </a:lnTo>
                  <a:lnTo>
                    <a:pt x="585" y="1148"/>
                  </a:lnTo>
                  <a:lnTo>
                    <a:pt x="576" y="1149"/>
                  </a:lnTo>
                  <a:lnTo>
                    <a:pt x="568" y="1153"/>
                  </a:lnTo>
                  <a:lnTo>
                    <a:pt x="562" y="1160"/>
                  </a:lnTo>
                  <a:lnTo>
                    <a:pt x="561" y="1170"/>
                  </a:lnTo>
                  <a:lnTo>
                    <a:pt x="561" y="2390"/>
                  </a:lnTo>
                  <a:lnTo>
                    <a:pt x="558" y="2412"/>
                  </a:lnTo>
                  <a:lnTo>
                    <a:pt x="549" y="2434"/>
                  </a:lnTo>
                  <a:lnTo>
                    <a:pt x="535" y="2453"/>
                  </a:lnTo>
                  <a:lnTo>
                    <a:pt x="515" y="2468"/>
                  </a:lnTo>
                  <a:lnTo>
                    <a:pt x="491" y="2479"/>
                  </a:lnTo>
                  <a:lnTo>
                    <a:pt x="466" y="2487"/>
                  </a:lnTo>
                  <a:lnTo>
                    <a:pt x="437" y="2492"/>
                  </a:lnTo>
                  <a:lnTo>
                    <a:pt x="408" y="2493"/>
                  </a:lnTo>
                  <a:lnTo>
                    <a:pt x="379" y="2489"/>
                  </a:lnTo>
                  <a:lnTo>
                    <a:pt x="350" y="2484"/>
                  </a:lnTo>
                  <a:lnTo>
                    <a:pt x="324" y="2473"/>
                  </a:lnTo>
                  <a:lnTo>
                    <a:pt x="302" y="2460"/>
                  </a:lnTo>
                  <a:lnTo>
                    <a:pt x="282" y="2441"/>
                  </a:lnTo>
                  <a:lnTo>
                    <a:pt x="269" y="2419"/>
                  </a:lnTo>
                  <a:lnTo>
                    <a:pt x="259" y="2393"/>
                  </a:lnTo>
                  <a:lnTo>
                    <a:pt x="257" y="2363"/>
                  </a:lnTo>
                  <a:lnTo>
                    <a:pt x="257" y="424"/>
                  </a:lnTo>
                  <a:lnTo>
                    <a:pt x="254" y="416"/>
                  </a:lnTo>
                  <a:lnTo>
                    <a:pt x="249" y="410"/>
                  </a:lnTo>
                  <a:lnTo>
                    <a:pt x="241" y="406"/>
                  </a:lnTo>
                  <a:lnTo>
                    <a:pt x="233" y="404"/>
                  </a:lnTo>
                  <a:lnTo>
                    <a:pt x="226" y="406"/>
                  </a:lnTo>
                  <a:lnTo>
                    <a:pt x="218" y="411"/>
                  </a:lnTo>
                  <a:lnTo>
                    <a:pt x="214" y="417"/>
                  </a:lnTo>
                  <a:lnTo>
                    <a:pt x="212" y="427"/>
                  </a:lnTo>
                  <a:lnTo>
                    <a:pt x="212" y="1069"/>
                  </a:lnTo>
                  <a:lnTo>
                    <a:pt x="209" y="1091"/>
                  </a:lnTo>
                  <a:lnTo>
                    <a:pt x="202" y="1109"/>
                  </a:lnTo>
                  <a:lnTo>
                    <a:pt x="190" y="1126"/>
                  </a:lnTo>
                  <a:lnTo>
                    <a:pt x="176" y="1139"/>
                  </a:lnTo>
                  <a:lnTo>
                    <a:pt x="160" y="1151"/>
                  </a:lnTo>
                  <a:lnTo>
                    <a:pt x="142" y="1160"/>
                  </a:lnTo>
                  <a:lnTo>
                    <a:pt x="122" y="1164"/>
                  </a:lnTo>
                  <a:lnTo>
                    <a:pt x="103" y="1167"/>
                  </a:lnTo>
                  <a:lnTo>
                    <a:pt x="83" y="1167"/>
                  </a:lnTo>
                  <a:lnTo>
                    <a:pt x="64" y="1163"/>
                  </a:lnTo>
                  <a:lnTo>
                    <a:pt x="46" y="1156"/>
                  </a:lnTo>
                  <a:lnTo>
                    <a:pt x="31" y="1147"/>
                  </a:lnTo>
                  <a:lnTo>
                    <a:pt x="17" y="1133"/>
                  </a:lnTo>
                  <a:lnTo>
                    <a:pt x="8" y="1118"/>
                  </a:lnTo>
                  <a:lnTo>
                    <a:pt x="1" y="1098"/>
                  </a:lnTo>
                  <a:lnTo>
                    <a:pt x="0" y="1075"/>
                  </a:lnTo>
                  <a:close/>
                </a:path>
              </a:pathLst>
            </a:custGeom>
            <a:solidFill>
              <a:srgbClr val="000000"/>
            </a:solidFill>
            <a:ln w="9525">
              <a:noFill/>
              <a:round/>
              <a:headEnd/>
              <a:tailEnd/>
            </a:ln>
          </p:spPr>
          <p:txBody>
            <a:bodyPr/>
            <a:lstStyle/>
            <a:p>
              <a:endParaRPr lang="en-US"/>
            </a:p>
          </p:txBody>
        </p:sp>
        <p:sp>
          <p:nvSpPr>
            <p:cNvPr id="49" name="Text Box 13"/>
            <p:cNvSpPr txBox="1">
              <a:spLocks noChangeArrowheads="1"/>
            </p:cNvSpPr>
            <p:nvPr/>
          </p:nvSpPr>
          <p:spPr bwMode="auto">
            <a:xfrm>
              <a:off x="3380" y="3071"/>
              <a:ext cx="1008" cy="301"/>
            </a:xfrm>
            <a:prstGeom prst="rect">
              <a:avLst/>
            </a:prstGeom>
            <a:solidFill>
              <a:schemeClr val="tx1"/>
            </a:solidFill>
            <a:ln w="25400">
              <a:noFill/>
              <a:miter lim="800000"/>
              <a:headEnd/>
              <a:tailEnd/>
            </a:ln>
          </p:spPr>
          <p:txBody>
            <a:bodyPr wrap="none">
              <a:spAutoFit/>
            </a:bodyPr>
            <a:lstStyle/>
            <a:p>
              <a:pPr algn="ctr" eaLnBrk="0" hangingPunct="0">
                <a:lnSpc>
                  <a:spcPct val="90000"/>
                </a:lnSpc>
              </a:pPr>
              <a:r>
                <a:rPr lang="en-US" altLang="zh-CN" sz="1400" b="1" dirty="0">
                  <a:solidFill>
                    <a:schemeClr val="bg1"/>
                  </a:solidFill>
                  <a:latin typeface="Helvetica" pitchFamily="34" charset="0"/>
                  <a:ea typeface="宋体" pitchFamily="2" charset="-122"/>
                </a:rPr>
                <a:t>Architect</a:t>
              </a:r>
            </a:p>
          </p:txBody>
        </p:sp>
      </p:grpSp>
      <p:sp>
        <p:nvSpPr>
          <p:cNvPr id="33" name="Text Box 14"/>
          <p:cNvSpPr txBox="1">
            <a:spLocks noChangeArrowheads="1"/>
          </p:cNvSpPr>
          <p:nvPr/>
        </p:nvSpPr>
        <p:spPr bwMode="auto">
          <a:xfrm>
            <a:off x="5346972" y="2697977"/>
            <a:ext cx="1428596" cy="480131"/>
          </a:xfrm>
          <a:prstGeom prst="rect">
            <a:avLst/>
          </a:prstGeom>
          <a:noFill/>
          <a:ln w="25400">
            <a:noFill/>
            <a:miter lim="800000"/>
            <a:headEnd/>
            <a:tailEnd/>
          </a:ln>
        </p:spPr>
        <p:txBody>
          <a:bodyPr wrap="none">
            <a:spAutoFit/>
          </a:bodyPr>
          <a:lstStyle/>
          <a:p>
            <a:pPr eaLnBrk="0" hangingPunct="0">
              <a:lnSpc>
                <a:spcPct val="90000"/>
              </a:lnSpc>
            </a:pPr>
            <a:r>
              <a:rPr lang="en-US" altLang="zh-CN" sz="1400" b="1" dirty="0">
                <a:latin typeface="Helvetica" pitchFamily="34" charset="0"/>
                <a:ea typeface="宋体" pitchFamily="2" charset="-122"/>
              </a:rPr>
              <a:t>Requirements </a:t>
            </a:r>
          </a:p>
          <a:p>
            <a:pPr eaLnBrk="0" hangingPunct="0">
              <a:lnSpc>
                <a:spcPct val="90000"/>
              </a:lnSpc>
            </a:pPr>
            <a:r>
              <a:rPr lang="en-US" altLang="zh-CN" sz="1400" b="1" dirty="0">
                <a:latin typeface="Helvetica" pitchFamily="34" charset="0"/>
                <a:ea typeface="宋体" pitchFamily="2" charset="-122"/>
              </a:rPr>
              <a:t>and Qualities</a:t>
            </a:r>
          </a:p>
        </p:txBody>
      </p:sp>
      <p:sp>
        <p:nvSpPr>
          <p:cNvPr id="39" name="Line 22"/>
          <p:cNvSpPr>
            <a:spLocks noChangeShapeType="1"/>
          </p:cNvSpPr>
          <p:nvPr/>
        </p:nvSpPr>
        <p:spPr bwMode="auto">
          <a:xfrm>
            <a:off x="4430555" y="2926576"/>
            <a:ext cx="304800" cy="0"/>
          </a:xfrm>
          <a:prstGeom prst="line">
            <a:avLst/>
          </a:prstGeom>
          <a:noFill/>
          <a:ln w="25400">
            <a:solidFill>
              <a:schemeClr val="tx1"/>
            </a:solidFill>
            <a:round/>
            <a:headEnd/>
            <a:tailEnd type="triangle" w="med" len="med"/>
          </a:ln>
        </p:spPr>
        <p:txBody>
          <a:bodyPr/>
          <a:lstStyle/>
          <a:p>
            <a:endParaRPr lang="en-US"/>
          </a:p>
        </p:txBody>
      </p:sp>
      <p:sp>
        <p:nvSpPr>
          <p:cNvPr id="40" name="Line 23"/>
          <p:cNvSpPr>
            <a:spLocks noChangeShapeType="1"/>
          </p:cNvSpPr>
          <p:nvPr/>
        </p:nvSpPr>
        <p:spPr bwMode="auto">
          <a:xfrm flipV="1">
            <a:off x="4430555" y="2393176"/>
            <a:ext cx="0" cy="914400"/>
          </a:xfrm>
          <a:prstGeom prst="line">
            <a:avLst/>
          </a:prstGeom>
          <a:noFill/>
          <a:ln w="25400">
            <a:solidFill>
              <a:schemeClr val="tx1"/>
            </a:solidFill>
            <a:round/>
            <a:headEnd/>
            <a:tailEnd/>
          </a:ln>
        </p:spPr>
        <p:txBody>
          <a:bodyPr/>
          <a:lstStyle/>
          <a:p>
            <a:endParaRPr lang="en-US"/>
          </a:p>
        </p:txBody>
      </p:sp>
      <p:sp>
        <p:nvSpPr>
          <p:cNvPr id="41" name="Line 24"/>
          <p:cNvSpPr>
            <a:spLocks noChangeShapeType="1"/>
          </p:cNvSpPr>
          <p:nvPr/>
        </p:nvSpPr>
        <p:spPr bwMode="auto">
          <a:xfrm>
            <a:off x="4125755" y="2393176"/>
            <a:ext cx="304800" cy="0"/>
          </a:xfrm>
          <a:prstGeom prst="line">
            <a:avLst/>
          </a:prstGeom>
          <a:noFill/>
          <a:ln w="25400">
            <a:solidFill>
              <a:schemeClr val="tx1"/>
            </a:solidFill>
            <a:round/>
            <a:headEnd/>
            <a:tailEnd/>
          </a:ln>
        </p:spPr>
        <p:txBody>
          <a:bodyPr/>
          <a:lstStyle/>
          <a:p>
            <a:endParaRPr lang="en-US"/>
          </a:p>
        </p:txBody>
      </p:sp>
      <p:sp>
        <p:nvSpPr>
          <p:cNvPr id="42" name="Line 25"/>
          <p:cNvSpPr>
            <a:spLocks noChangeShapeType="1"/>
          </p:cNvSpPr>
          <p:nvPr/>
        </p:nvSpPr>
        <p:spPr bwMode="auto">
          <a:xfrm>
            <a:off x="4125755" y="3307576"/>
            <a:ext cx="304800" cy="0"/>
          </a:xfrm>
          <a:prstGeom prst="line">
            <a:avLst/>
          </a:prstGeom>
          <a:noFill/>
          <a:ln w="25400">
            <a:solidFill>
              <a:schemeClr val="tx1"/>
            </a:solidFill>
            <a:round/>
            <a:headEnd/>
            <a:tailEnd/>
          </a:ln>
        </p:spPr>
        <p:txBody>
          <a:bodyPr/>
          <a:lstStyle/>
          <a:p>
            <a:endParaRPr lang="en-US"/>
          </a:p>
        </p:txBody>
      </p:sp>
      <p:sp>
        <p:nvSpPr>
          <p:cNvPr id="44" name="Line 33"/>
          <p:cNvSpPr>
            <a:spLocks noChangeShapeType="1"/>
          </p:cNvSpPr>
          <p:nvPr/>
        </p:nvSpPr>
        <p:spPr bwMode="auto">
          <a:xfrm>
            <a:off x="8300869" y="3201109"/>
            <a:ext cx="457200" cy="0"/>
          </a:xfrm>
          <a:prstGeom prst="line">
            <a:avLst/>
          </a:prstGeom>
          <a:noFill/>
          <a:ln w="25400">
            <a:solidFill>
              <a:schemeClr val="tx1"/>
            </a:solidFill>
            <a:round/>
            <a:headEnd/>
            <a:tailEnd type="triangle" w="med" len="med"/>
          </a:ln>
        </p:spPr>
        <p:txBody>
          <a:bodyPr/>
          <a:lstStyle/>
          <a:p>
            <a:endParaRPr lang="en-US"/>
          </a:p>
        </p:txBody>
      </p:sp>
      <p:grpSp>
        <p:nvGrpSpPr>
          <p:cNvPr id="56" name="Group 13"/>
          <p:cNvGrpSpPr>
            <a:grpSpLocks/>
          </p:cNvGrpSpPr>
          <p:nvPr/>
        </p:nvGrpSpPr>
        <p:grpSpPr bwMode="auto">
          <a:xfrm>
            <a:off x="4769515" y="2271603"/>
            <a:ext cx="492918" cy="1376877"/>
            <a:chOff x="336" y="1285"/>
            <a:chExt cx="671" cy="1681"/>
          </a:xfrm>
          <a:solidFill>
            <a:schemeClr val="tx1"/>
          </a:solidFill>
        </p:grpSpPr>
        <p:sp>
          <p:nvSpPr>
            <p:cNvPr id="57" name="Freeform 7"/>
            <p:cNvSpPr>
              <a:spLocks/>
            </p:cNvSpPr>
            <p:nvPr/>
          </p:nvSpPr>
          <p:spPr bwMode="auto">
            <a:xfrm>
              <a:off x="507" y="1351"/>
              <a:ext cx="394" cy="384"/>
            </a:xfrm>
            <a:custGeom>
              <a:avLst/>
              <a:gdLst/>
              <a:ahLst/>
              <a:cxnLst>
                <a:cxn ang="0">
                  <a:pos x="240" y="324"/>
                </a:cxn>
                <a:cxn ang="0">
                  <a:pos x="309" y="221"/>
                </a:cxn>
                <a:cxn ang="0">
                  <a:pos x="385" y="145"/>
                </a:cxn>
                <a:cxn ang="0">
                  <a:pos x="463" y="51"/>
                </a:cxn>
                <a:cxn ang="0">
                  <a:pos x="557" y="8"/>
                </a:cxn>
                <a:cxn ang="0">
                  <a:pos x="633" y="0"/>
                </a:cxn>
                <a:cxn ang="0">
                  <a:pos x="711" y="25"/>
                </a:cxn>
                <a:cxn ang="0">
                  <a:pos x="754" y="85"/>
                </a:cxn>
                <a:cxn ang="0">
                  <a:pos x="787" y="196"/>
                </a:cxn>
                <a:cxn ang="0">
                  <a:pos x="779" y="315"/>
                </a:cxn>
                <a:cxn ang="0">
                  <a:pos x="745" y="418"/>
                </a:cxn>
                <a:cxn ang="0">
                  <a:pos x="660" y="538"/>
                </a:cxn>
                <a:cxn ang="0">
                  <a:pos x="566" y="623"/>
                </a:cxn>
                <a:cxn ang="0">
                  <a:pos x="463" y="700"/>
                </a:cxn>
                <a:cxn ang="0">
                  <a:pos x="351" y="751"/>
                </a:cxn>
                <a:cxn ang="0">
                  <a:pos x="257" y="768"/>
                </a:cxn>
                <a:cxn ang="0">
                  <a:pos x="215" y="744"/>
                </a:cxn>
                <a:cxn ang="0">
                  <a:pos x="179" y="641"/>
                </a:cxn>
                <a:cxn ang="0">
                  <a:pos x="188" y="504"/>
                </a:cxn>
                <a:cxn ang="0">
                  <a:pos x="25" y="512"/>
                </a:cxn>
                <a:cxn ang="0">
                  <a:pos x="0" y="487"/>
                </a:cxn>
                <a:cxn ang="0">
                  <a:pos x="25" y="435"/>
                </a:cxn>
                <a:cxn ang="0">
                  <a:pos x="197" y="427"/>
                </a:cxn>
                <a:cxn ang="0">
                  <a:pos x="240" y="324"/>
                </a:cxn>
              </a:cxnLst>
              <a:rect l="0" t="0" r="r" b="b"/>
              <a:pathLst>
                <a:path w="787" h="768">
                  <a:moveTo>
                    <a:pt x="240" y="324"/>
                  </a:moveTo>
                  <a:lnTo>
                    <a:pt x="309" y="221"/>
                  </a:lnTo>
                  <a:lnTo>
                    <a:pt x="385" y="145"/>
                  </a:lnTo>
                  <a:lnTo>
                    <a:pt x="463" y="51"/>
                  </a:lnTo>
                  <a:lnTo>
                    <a:pt x="557" y="8"/>
                  </a:lnTo>
                  <a:lnTo>
                    <a:pt x="633" y="0"/>
                  </a:lnTo>
                  <a:lnTo>
                    <a:pt x="711" y="25"/>
                  </a:lnTo>
                  <a:lnTo>
                    <a:pt x="754" y="85"/>
                  </a:lnTo>
                  <a:lnTo>
                    <a:pt x="787" y="196"/>
                  </a:lnTo>
                  <a:lnTo>
                    <a:pt x="779" y="315"/>
                  </a:lnTo>
                  <a:lnTo>
                    <a:pt x="745" y="418"/>
                  </a:lnTo>
                  <a:lnTo>
                    <a:pt x="660" y="538"/>
                  </a:lnTo>
                  <a:lnTo>
                    <a:pt x="566" y="623"/>
                  </a:lnTo>
                  <a:lnTo>
                    <a:pt x="463" y="700"/>
                  </a:lnTo>
                  <a:lnTo>
                    <a:pt x="351" y="751"/>
                  </a:lnTo>
                  <a:lnTo>
                    <a:pt x="257" y="768"/>
                  </a:lnTo>
                  <a:lnTo>
                    <a:pt x="215" y="744"/>
                  </a:lnTo>
                  <a:lnTo>
                    <a:pt x="179" y="641"/>
                  </a:lnTo>
                  <a:lnTo>
                    <a:pt x="188" y="504"/>
                  </a:lnTo>
                  <a:lnTo>
                    <a:pt x="25" y="512"/>
                  </a:lnTo>
                  <a:lnTo>
                    <a:pt x="0" y="487"/>
                  </a:lnTo>
                  <a:lnTo>
                    <a:pt x="25" y="435"/>
                  </a:lnTo>
                  <a:lnTo>
                    <a:pt x="197" y="427"/>
                  </a:lnTo>
                  <a:lnTo>
                    <a:pt x="240" y="324"/>
                  </a:lnTo>
                  <a:close/>
                </a:path>
              </a:pathLst>
            </a:custGeom>
            <a:grpFill/>
            <a:ln w="9525">
              <a:noFill/>
              <a:round/>
              <a:headEnd/>
              <a:tailEnd/>
            </a:ln>
          </p:spPr>
          <p:txBody>
            <a:bodyPr/>
            <a:lstStyle/>
            <a:p>
              <a:endParaRPr lang="en-US"/>
            </a:p>
          </p:txBody>
        </p:sp>
        <p:sp>
          <p:nvSpPr>
            <p:cNvPr id="58" name="Freeform 8"/>
            <p:cNvSpPr>
              <a:spLocks/>
            </p:cNvSpPr>
            <p:nvPr/>
          </p:nvSpPr>
          <p:spPr bwMode="auto">
            <a:xfrm>
              <a:off x="486" y="1756"/>
              <a:ext cx="273" cy="565"/>
            </a:xfrm>
            <a:custGeom>
              <a:avLst/>
              <a:gdLst/>
              <a:ahLst/>
              <a:cxnLst>
                <a:cxn ang="0">
                  <a:pos x="154" y="95"/>
                </a:cxn>
                <a:cxn ang="0">
                  <a:pos x="230" y="26"/>
                </a:cxn>
                <a:cxn ang="0">
                  <a:pos x="349" y="0"/>
                </a:cxn>
                <a:cxn ang="0">
                  <a:pos x="452" y="17"/>
                </a:cxn>
                <a:cxn ang="0">
                  <a:pos x="528" y="86"/>
                </a:cxn>
                <a:cxn ang="0">
                  <a:pos x="546" y="137"/>
                </a:cxn>
                <a:cxn ang="0">
                  <a:pos x="546" y="205"/>
                </a:cxn>
                <a:cxn ang="0">
                  <a:pos x="512" y="265"/>
                </a:cxn>
                <a:cxn ang="0">
                  <a:pos x="452" y="368"/>
                </a:cxn>
                <a:cxn ang="0">
                  <a:pos x="427" y="488"/>
                </a:cxn>
                <a:cxn ang="0">
                  <a:pos x="418" y="589"/>
                </a:cxn>
                <a:cxn ang="0">
                  <a:pos x="443" y="701"/>
                </a:cxn>
                <a:cxn ang="0">
                  <a:pos x="512" y="804"/>
                </a:cxn>
                <a:cxn ang="0">
                  <a:pos x="537" y="906"/>
                </a:cxn>
                <a:cxn ang="0">
                  <a:pos x="528" y="1000"/>
                </a:cxn>
                <a:cxn ang="0">
                  <a:pos x="478" y="1078"/>
                </a:cxn>
                <a:cxn ang="0">
                  <a:pos x="409" y="1121"/>
                </a:cxn>
                <a:cxn ang="0">
                  <a:pos x="324" y="1129"/>
                </a:cxn>
                <a:cxn ang="0">
                  <a:pos x="221" y="1129"/>
                </a:cxn>
                <a:cxn ang="0">
                  <a:pos x="145" y="1085"/>
                </a:cxn>
                <a:cxn ang="0">
                  <a:pos x="67" y="958"/>
                </a:cxn>
                <a:cxn ang="0">
                  <a:pos x="17" y="846"/>
                </a:cxn>
                <a:cxn ang="0">
                  <a:pos x="0" y="676"/>
                </a:cxn>
                <a:cxn ang="0">
                  <a:pos x="17" y="522"/>
                </a:cxn>
                <a:cxn ang="0">
                  <a:pos x="51" y="359"/>
                </a:cxn>
                <a:cxn ang="0">
                  <a:pos x="102" y="196"/>
                </a:cxn>
                <a:cxn ang="0">
                  <a:pos x="154" y="95"/>
                </a:cxn>
              </a:cxnLst>
              <a:rect l="0" t="0" r="r" b="b"/>
              <a:pathLst>
                <a:path w="546" h="1129">
                  <a:moveTo>
                    <a:pt x="154" y="95"/>
                  </a:moveTo>
                  <a:lnTo>
                    <a:pt x="230" y="26"/>
                  </a:lnTo>
                  <a:lnTo>
                    <a:pt x="349" y="0"/>
                  </a:lnTo>
                  <a:lnTo>
                    <a:pt x="452" y="17"/>
                  </a:lnTo>
                  <a:lnTo>
                    <a:pt x="528" y="86"/>
                  </a:lnTo>
                  <a:lnTo>
                    <a:pt x="546" y="137"/>
                  </a:lnTo>
                  <a:lnTo>
                    <a:pt x="546" y="205"/>
                  </a:lnTo>
                  <a:lnTo>
                    <a:pt x="512" y="265"/>
                  </a:lnTo>
                  <a:lnTo>
                    <a:pt x="452" y="368"/>
                  </a:lnTo>
                  <a:lnTo>
                    <a:pt x="427" y="488"/>
                  </a:lnTo>
                  <a:lnTo>
                    <a:pt x="418" y="589"/>
                  </a:lnTo>
                  <a:lnTo>
                    <a:pt x="443" y="701"/>
                  </a:lnTo>
                  <a:lnTo>
                    <a:pt x="512" y="804"/>
                  </a:lnTo>
                  <a:lnTo>
                    <a:pt x="537" y="906"/>
                  </a:lnTo>
                  <a:lnTo>
                    <a:pt x="528" y="1000"/>
                  </a:lnTo>
                  <a:lnTo>
                    <a:pt x="478" y="1078"/>
                  </a:lnTo>
                  <a:lnTo>
                    <a:pt x="409" y="1121"/>
                  </a:lnTo>
                  <a:lnTo>
                    <a:pt x="324" y="1129"/>
                  </a:lnTo>
                  <a:lnTo>
                    <a:pt x="221" y="1129"/>
                  </a:lnTo>
                  <a:lnTo>
                    <a:pt x="145" y="1085"/>
                  </a:lnTo>
                  <a:lnTo>
                    <a:pt x="67" y="958"/>
                  </a:lnTo>
                  <a:lnTo>
                    <a:pt x="17" y="846"/>
                  </a:lnTo>
                  <a:lnTo>
                    <a:pt x="0" y="676"/>
                  </a:lnTo>
                  <a:lnTo>
                    <a:pt x="17" y="522"/>
                  </a:lnTo>
                  <a:lnTo>
                    <a:pt x="51" y="359"/>
                  </a:lnTo>
                  <a:lnTo>
                    <a:pt x="102" y="196"/>
                  </a:lnTo>
                  <a:lnTo>
                    <a:pt x="154" y="95"/>
                  </a:lnTo>
                  <a:close/>
                </a:path>
              </a:pathLst>
            </a:custGeom>
            <a:grpFill/>
            <a:ln w="9525">
              <a:noFill/>
              <a:round/>
              <a:headEnd/>
              <a:tailEnd/>
            </a:ln>
          </p:spPr>
          <p:txBody>
            <a:bodyPr/>
            <a:lstStyle/>
            <a:p>
              <a:endParaRPr lang="en-US"/>
            </a:p>
          </p:txBody>
        </p:sp>
        <p:sp>
          <p:nvSpPr>
            <p:cNvPr id="59" name="Freeform 9"/>
            <p:cNvSpPr>
              <a:spLocks/>
            </p:cNvSpPr>
            <p:nvPr/>
          </p:nvSpPr>
          <p:spPr bwMode="auto">
            <a:xfrm>
              <a:off x="704" y="1774"/>
              <a:ext cx="303" cy="509"/>
            </a:xfrm>
            <a:custGeom>
              <a:avLst/>
              <a:gdLst/>
              <a:ahLst/>
              <a:cxnLst>
                <a:cxn ang="0">
                  <a:pos x="0" y="50"/>
                </a:cxn>
                <a:cxn ang="0">
                  <a:pos x="7" y="8"/>
                </a:cxn>
                <a:cxn ang="0">
                  <a:pos x="101" y="0"/>
                </a:cxn>
                <a:cxn ang="0">
                  <a:pos x="153" y="43"/>
                </a:cxn>
                <a:cxn ang="0">
                  <a:pos x="230" y="153"/>
                </a:cxn>
                <a:cxn ang="0">
                  <a:pos x="332" y="298"/>
                </a:cxn>
                <a:cxn ang="0">
                  <a:pos x="426" y="401"/>
                </a:cxn>
                <a:cxn ang="0">
                  <a:pos x="598" y="589"/>
                </a:cxn>
                <a:cxn ang="0">
                  <a:pos x="606" y="631"/>
                </a:cxn>
                <a:cxn ang="0">
                  <a:pos x="571" y="658"/>
                </a:cxn>
                <a:cxn ang="0">
                  <a:pos x="486" y="691"/>
                </a:cxn>
                <a:cxn ang="0">
                  <a:pos x="367" y="718"/>
                </a:cxn>
                <a:cxn ang="0">
                  <a:pos x="222" y="727"/>
                </a:cxn>
                <a:cxn ang="0">
                  <a:pos x="170" y="734"/>
                </a:cxn>
                <a:cxn ang="0">
                  <a:pos x="153" y="769"/>
                </a:cxn>
                <a:cxn ang="0">
                  <a:pos x="186" y="828"/>
                </a:cxn>
                <a:cxn ang="0">
                  <a:pos x="307" y="930"/>
                </a:cxn>
                <a:cxn ang="0">
                  <a:pos x="392" y="957"/>
                </a:cxn>
                <a:cxn ang="0">
                  <a:pos x="410" y="991"/>
                </a:cxn>
                <a:cxn ang="0">
                  <a:pos x="374" y="1017"/>
                </a:cxn>
                <a:cxn ang="0">
                  <a:pos x="298" y="1017"/>
                </a:cxn>
                <a:cxn ang="0">
                  <a:pos x="195" y="957"/>
                </a:cxn>
                <a:cxn ang="0">
                  <a:pos x="110" y="872"/>
                </a:cxn>
                <a:cxn ang="0">
                  <a:pos x="59" y="794"/>
                </a:cxn>
                <a:cxn ang="0">
                  <a:pos x="59" y="734"/>
                </a:cxn>
                <a:cxn ang="0">
                  <a:pos x="92" y="691"/>
                </a:cxn>
                <a:cxn ang="0">
                  <a:pos x="144" y="675"/>
                </a:cxn>
                <a:cxn ang="0">
                  <a:pos x="222" y="666"/>
                </a:cxn>
                <a:cxn ang="0">
                  <a:pos x="307" y="666"/>
                </a:cxn>
                <a:cxn ang="0">
                  <a:pos x="410" y="649"/>
                </a:cxn>
                <a:cxn ang="0">
                  <a:pos x="461" y="631"/>
                </a:cxn>
                <a:cxn ang="0">
                  <a:pos x="486" y="606"/>
                </a:cxn>
                <a:cxn ang="0">
                  <a:pos x="477" y="581"/>
                </a:cxn>
                <a:cxn ang="0">
                  <a:pos x="401" y="512"/>
                </a:cxn>
                <a:cxn ang="0">
                  <a:pos x="280" y="392"/>
                </a:cxn>
                <a:cxn ang="0">
                  <a:pos x="170" y="291"/>
                </a:cxn>
                <a:cxn ang="0">
                  <a:pos x="50" y="179"/>
                </a:cxn>
                <a:cxn ang="0">
                  <a:pos x="7" y="101"/>
                </a:cxn>
                <a:cxn ang="0">
                  <a:pos x="0" y="50"/>
                </a:cxn>
              </a:cxnLst>
              <a:rect l="0" t="0" r="r" b="b"/>
              <a:pathLst>
                <a:path w="606" h="1017">
                  <a:moveTo>
                    <a:pt x="0" y="50"/>
                  </a:moveTo>
                  <a:lnTo>
                    <a:pt x="7" y="8"/>
                  </a:lnTo>
                  <a:lnTo>
                    <a:pt x="101" y="0"/>
                  </a:lnTo>
                  <a:lnTo>
                    <a:pt x="153" y="43"/>
                  </a:lnTo>
                  <a:lnTo>
                    <a:pt x="230" y="153"/>
                  </a:lnTo>
                  <a:lnTo>
                    <a:pt x="332" y="298"/>
                  </a:lnTo>
                  <a:lnTo>
                    <a:pt x="426" y="401"/>
                  </a:lnTo>
                  <a:lnTo>
                    <a:pt x="598" y="589"/>
                  </a:lnTo>
                  <a:lnTo>
                    <a:pt x="606" y="631"/>
                  </a:lnTo>
                  <a:lnTo>
                    <a:pt x="571" y="658"/>
                  </a:lnTo>
                  <a:lnTo>
                    <a:pt x="486" y="691"/>
                  </a:lnTo>
                  <a:lnTo>
                    <a:pt x="367" y="718"/>
                  </a:lnTo>
                  <a:lnTo>
                    <a:pt x="222" y="727"/>
                  </a:lnTo>
                  <a:lnTo>
                    <a:pt x="170" y="734"/>
                  </a:lnTo>
                  <a:lnTo>
                    <a:pt x="153" y="769"/>
                  </a:lnTo>
                  <a:lnTo>
                    <a:pt x="186" y="828"/>
                  </a:lnTo>
                  <a:lnTo>
                    <a:pt x="307" y="930"/>
                  </a:lnTo>
                  <a:lnTo>
                    <a:pt x="392" y="957"/>
                  </a:lnTo>
                  <a:lnTo>
                    <a:pt x="410" y="991"/>
                  </a:lnTo>
                  <a:lnTo>
                    <a:pt x="374" y="1017"/>
                  </a:lnTo>
                  <a:lnTo>
                    <a:pt x="298" y="1017"/>
                  </a:lnTo>
                  <a:lnTo>
                    <a:pt x="195" y="957"/>
                  </a:lnTo>
                  <a:lnTo>
                    <a:pt x="110" y="872"/>
                  </a:lnTo>
                  <a:lnTo>
                    <a:pt x="59" y="794"/>
                  </a:lnTo>
                  <a:lnTo>
                    <a:pt x="59" y="734"/>
                  </a:lnTo>
                  <a:lnTo>
                    <a:pt x="92" y="691"/>
                  </a:lnTo>
                  <a:lnTo>
                    <a:pt x="144" y="675"/>
                  </a:lnTo>
                  <a:lnTo>
                    <a:pt x="222" y="666"/>
                  </a:lnTo>
                  <a:lnTo>
                    <a:pt x="307" y="666"/>
                  </a:lnTo>
                  <a:lnTo>
                    <a:pt x="410" y="649"/>
                  </a:lnTo>
                  <a:lnTo>
                    <a:pt x="461" y="631"/>
                  </a:lnTo>
                  <a:lnTo>
                    <a:pt x="486" y="606"/>
                  </a:lnTo>
                  <a:lnTo>
                    <a:pt x="477" y="581"/>
                  </a:lnTo>
                  <a:lnTo>
                    <a:pt x="401" y="512"/>
                  </a:lnTo>
                  <a:lnTo>
                    <a:pt x="280" y="392"/>
                  </a:lnTo>
                  <a:lnTo>
                    <a:pt x="170" y="291"/>
                  </a:lnTo>
                  <a:lnTo>
                    <a:pt x="50" y="179"/>
                  </a:lnTo>
                  <a:lnTo>
                    <a:pt x="7" y="101"/>
                  </a:lnTo>
                  <a:lnTo>
                    <a:pt x="0" y="50"/>
                  </a:lnTo>
                  <a:close/>
                </a:path>
              </a:pathLst>
            </a:custGeom>
            <a:grpFill/>
            <a:ln w="9525">
              <a:noFill/>
              <a:round/>
              <a:headEnd/>
              <a:tailEnd/>
            </a:ln>
          </p:spPr>
          <p:txBody>
            <a:bodyPr/>
            <a:lstStyle/>
            <a:p>
              <a:endParaRPr lang="en-US"/>
            </a:p>
          </p:txBody>
        </p:sp>
        <p:sp>
          <p:nvSpPr>
            <p:cNvPr id="60" name="Freeform 10"/>
            <p:cNvSpPr>
              <a:spLocks/>
            </p:cNvSpPr>
            <p:nvPr/>
          </p:nvSpPr>
          <p:spPr bwMode="auto">
            <a:xfrm>
              <a:off x="507" y="2200"/>
              <a:ext cx="329" cy="766"/>
            </a:xfrm>
            <a:custGeom>
              <a:avLst/>
              <a:gdLst/>
              <a:ahLst/>
              <a:cxnLst>
                <a:cxn ang="0">
                  <a:pos x="325" y="0"/>
                </a:cxn>
                <a:cxn ang="0">
                  <a:pos x="419" y="17"/>
                </a:cxn>
                <a:cxn ang="0">
                  <a:pos x="461" y="86"/>
                </a:cxn>
                <a:cxn ang="0">
                  <a:pos x="453" y="248"/>
                </a:cxn>
                <a:cxn ang="0">
                  <a:pos x="436" y="419"/>
                </a:cxn>
                <a:cxn ang="0">
                  <a:pos x="436" y="598"/>
                </a:cxn>
                <a:cxn ang="0">
                  <a:pos x="522" y="813"/>
                </a:cxn>
                <a:cxn ang="0">
                  <a:pos x="589" y="967"/>
                </a:cxn>
                <a:cxn ang="0">
                  <a:pos x="624" y="1121"/>
                </a:cxn>
                <a:cxn ang="0">
                  <a:pos x="616" y="1257"/>
                </a:cxn>
                <a:cxn ang="0">
                  <a:pos x="616" y="1309"/>
                </a:cxn>
                <a:cxn ang="0">
                  <a:pos x="649" y="1360"/>
                </a:cxn>
                <a:cxn ang="0">
                  <a:pos x="658" y="1411"/>
                </a:cxn>
                <a:cxn ang="0">
                  <a:pos x="633" y="1436"/>
                </a:cxn>
                <a:cxn ang="0">
                  <a:pos x="564" y="1420"/>
                </a:cxn>
                <a:cxn ang="0">
                  <a:pos x="436" y="1402"/>
                </a:cxn>
                <a:cxn ang="0">
                  <a:pos x="282" y="1436"/>
                </a:cxn>
                <a:cxn ang="0">
                  <a:pos x="179" y="1496"/>
                </a:cxn>
                <a:cxn ang="0">
                  <a:pos x="128" y="1532"/>
                </a:cxn>
                <a:cxn ang="0">
                  <a:pos x="77" y="1532"/>
                </a:cxn>
                <a:cxn ang="0">
                  <a:pos x="0" y="1420"/>
                </a:cxn>
                <a:cxn ang="0">
                  <a:pos x="9" y="1402"/>
                </a:cxn>
                <a:cxn ang="0">
                  <a:pos x="163" y="1351"/>
                </a:cxn>
                <a:cxn ang="0">
                  <a:pos x="342" y="1326"/>
                </a:cxn>
                <a:cxn ang="0">
                  <a:pos x="470" y="1317"/>
                </a:cxn>
                <a:cxn ang="0">
                  <a:pos x="547" y="1317"/>
                </a:cxn>
                <a:cxn ang="0">
                  <a:pos x="564" y="1266"/>
                </a:cxn>
                <a:cxn ang="0">
                  <a:pos x="539" y="1121"/>
                </a:cxn>
                <a:cxn ang="0">
                  <a:pos x="479" y="967"/>
                </a:cxn>
                <a:cxn ang="0">
                  <a:pos x="385" y="770"/>
                </a:cxn>
                <a:cxn ang="0">
                  <a:pos x="307" y="598"/>
                </a:cxn>
                <a:cxn ang="0">
                  <a:pos x="273" y="444"/>
                </a:cxn>
                <a:cxn ang="0">
                  <a:pos x="265" y="274"/>
                </a:cxn>
                <a:cxn ang="0">
                  <a:pos x="265" y="111"/>
                </a:cxn>
                <a:cxn ang="0">
                  <a:pos x="300" y="44"/>
                </a:cxn>
                <a:cxn ang="0">
                  <a:pos x="325" y="0"/>
                </a:cxn>
              </a:cxnLst>
              <a:rect l="0" t="0" r="r" b="b"/>
              <a:pathLst>
                <a:path w="658" h="1532">
                  <a:moveTo>
                    <a:pt x="325" y="0"/>
                  </a:moveTo>
                  <a:lnTo>
                    <a:pt x="419" y="17"/>
                  </a:lnTo>
                  <a:lnTo>
                    <a:pt x="461" y="86"/>
                  </a:lnTo>
                  <a:lnTo>
                    <a:pt x="453" y="248"/>
                  </a:lnTo>
                  <a:lnTo>
                    <a:pt x="436" y="419"/>
                  </a:lnTo>
                  <a:lnTo>
                    <a:pt x="436" y="598"/>
                  </a:lnTo>
                  <a:lnTo>
                    <a:pt x="522" y="813"/>
                  </a:lnTo>
                  <a:lnTo>
                    <a:pt x="589" y="967"/>
                  </a:lnTo>
                  <a:lnTo>
                    <a:pt x="624" y="1121"/>
                  </a:lnTo>
                  <a:lnTo>
                    <a:pt x="616" y="1257"/>
                  </a:lnTo>
                  <a:lnTo>
                    <a:pt x="616" y="1309"/>
                  </a:lnTo>
                  <a:lnTo>
                    <a:pt x="649" y="1360"/>
                  </a:lnTo>
                  <a:lnTo>
                    <a:pt x="658" y="1411"/>
                  </a:lnTo>
                  <a:lnTo>
                    <a:pt x="633" y="1436"/>
                  </a:lnTo>
                  <a:lnTo>
                    <a:pt x="564" y="1420"/>
                  </a:lnTo>
                  <a:lnTo>
                    <a:pt x="436" y="1402"/>
                  </a:lnTo>
                  <a:lnTo>
                    <a:pt x="282" y="1436"/>
                  </a:lnTo>
                  <a:lnTo>
                    <a:pt x="179" y="1496"/>
                  </a:lnTo>
                  <a:lnTo>
                    <a:pt x="128" y="1532"/>
                  </a:lnTo>
                  <a:lnTo>
                    <a:pt x="77" y="1532"/>
                  </a:lnTo>
                  <a:lnTo>
                    <a:pt x="0" y="1420"/>
                  </a:lnTo>
                  <a:lnTo>
                    <a:pt x="9" y="1402"/>
                  </a:lnTo>
                  <a:lnTo>
                    <a:pt x="163" y="1351"/>
                  </a:lnTo>
                  <a:lnTo>
                    <a:pt x="342" y="1326"/>
                  </a:lnTo>
                  <a:lnTo>
                    <a:pt x="470" y="1317"/>
                  </a:lnTo>
                  <a:lnTo>
                    <a:pt x="547" y="1317"/>
                  </a:lnTo>
                  <a:lnTo>
                    <a:pt x="564" y="1266"/>
                  </a:lnTo>
                  <a:lnTo>
                    <a:pt x="539" y="1121"/>
                  </a:lnTo>
                  <a:lnTo>
                    <a:pt x="479" y="967"/>
                  </a:lnTo>
                  <a:lnTo>
                    <a:pt x="385" y="770"/>
                  </a:lnTo>
                  <a:lnTo>
                    <a:pt x="307" y="598"/>
                  </a:lnTo>
                  <a:lnTo>
                    <a:pt x="273" y="444"/>
                  </a:lnTo>
                  <a:lnTo>
                    <a:pt x="265" y="274"/>
                  </a:lnTo>
                  <a:lnTo>
                    <a:pt x="265" y="111"/>
                  </a:lnTo>
                  <a:lnTo>
                    <a:pt x="300" y="44"/>
                  </a:lnTo>
                  <a:lnTo>
                    <a:pt x="325" y="0"/>
                  </a:lnTo>
                  <a:close/>
                </a:path>
              </a:pathLst>
            </a:custGeom>
            <a:grpFill/>
            <a:ln w="9525">
              <a:noFill/>
              <a:round/>
              <a:headEnd/>
              <a:tailEnd/>
            </a:ln>
          </p:spPr>
          <p:txBody>
            <a:bodyPr/>
            <a:lstStyle/>
            <a:p>
              <a:endParaRPr lang="en-US"/>
            </a:p>
          </p:txBody>
        </p:sp>
        <p:sp>
          <p:nvSpPr>
            <p:cNvPr id="61" name="Freeform 11"/>
            <p:cNvSpPr>
              <a:spLocks/>
            </p:cNvSpPr>
            <p:nvPr/>
          </p:nvSpPr>
          <p:spPr bwMode="auto">
            <a:xfrm>
              <a:off x="345" y="2222"/>
              <a:ext cx="273" cy="637"/>
            </a:xfrm>
            <a:custGeom>
              <a:avLst/>
              <a:gdLst/>
              <a:ahLst/>
              <a:cxnLst>
                <a:cxn ang="0">
                  <a:pos x="409" y="0"/>
                </a:cxn>
                <a:cxn ang="0">
                  <a:pos x="486" y="0"/>
                </a:cxn>
                <a:cxn ang="0">
                  <a:pos x="512" y="51"/>
                </a:cxn>
                <a:cxn ang="0">
                  <a:pos x="528" y="163"/>
                </a:cxn>
                <a:cxn ang="0">
                  <a:pos x="512" y="281"/>
                </a:cxn>
                <a:cxn ang="0">
                  <a:pos x="470" y="521"/>
                </a:cxn>
                <a:cxn ang="0">
                  <a:pos x="477" y="623"/>
                </a:cxn>
                <a:cxn ang="0">
                  <a:pos x="528" y="829"/>
                </a:cxn>
                <a:cxn ang="0">
                  <a:pos x="546" y="974"/>
                </a:cxn>
                <a:cxn ang="0">
                  <a:pos x="546" y="1086"/>
                </a:cxn>
                <a:cxn ang="0">
                  <a:pos x="521" y="1110"/>
                </a:cxn>
                <a:cxn ang="0">
                  <a:pos x="443" y="1128"/>
                </a:cxn>
                <a:cxn ang="0">
                  <a:pos x="340" y="1153"/>
                </a:cxn>
                <a:cxn ang="0">
                  <a:pos x="239" y="1204"/>
                </a:cxn>
                <a:cxn ang="0">
                  <a:pos x="136" y="1273"/>
                </a:cxn>
                <a:cxn ang="0">
                  <a:pos x="94" y="1273"/>
                </a:cxn>
                <a:cxn ang="0">
                  <a:pos x="0" y="1197"/>
                </a:cxn>
                <a:cxn ang="0">
                  <a:pos x="8" y="1162"/>
                </a:cxn>
                <a:cxn ang="0">
                  <a:pos x="127" y="1110"/>
                </a:cxn>
                <a:cxn ang="0">
                  <a:pos x="333" y="1059"/>
                </a:cxn>
                <a:cxn ang="0">
                  <a:pos x="427" y="1025"/>
                </a:cxn>
                <a:cxn ang="0">
                  <a:pos x="443" y="992"/>
                </a:cxn>
                <a:cxn ang="0">
                  <a:pos x="443" y="846"/>
                </a:cxn>
                <a:cxn ang="0">
                  <a:pos x="409" y="659"/>
                </a:cxn>
                <a:cxn ang="0">
                  <a:pos x="392" y="538"/>
                </a:cxn>
                <a:cxn ang="0">
                  <a:pos x="376" y="350"/>
                </a:cxn>
                <a:cxn ang="0">
                  <a:pos x="367" y="145"/>
                </a:cxn>
                <a:cxn ang="0">
                  <a:pos x="376" y="51"/>
                </a:cxn>
                <a:cxn ang="0">
                  <a:pos x="409" y="0"/>
                </a:cxn>
              </a:cxnLst>
              <a:rect l="0" t="0" r="r" b="b"/>
              <a:pathLst>
                <a:path w="546" h="1273">
                  <a:moveTo>
                    <a:pt x="409" y="0"/>
                  </a:moveTo>
                  <a:lnTo>
                    <a:pt x="486" y="0"/>
                  </a:lnTo>
                  <a:lnTo>
                    <a:pt x="512" y="51"/>
                  </a:lnTo>
                  <a:lnTo>
                    <a:pt x="528" y="163"/>
                  </a:lnTo>
                  <a:lnTo>
                    <a:pt x="512" y="281"/>
                  </a:lnTo>
                  <a:lnTo>
                    <a:pt x="470" y="521"/>
                  </a:lnTo>
                  <a:lnTo>
                    <a:pt x="477" y="623"/>
                  </a:lnTo>
                  <a:lnTo>
                    <a:pt x="528" y="829"/>
                  </a:lnTo>
                  <a:lnTo>
                    <a:pt x="546" y="974"/>
                  </a:lnTo>
                  <a:lnTo>
                    <a:pt x="546" y="1086"/>
                  </a:lnTo>
                  <a:lnTo>
                    <a:pt x="521" y="1110"/>
                  </a:lnTo>
                  <a:lnTo>
                    <a:pt x="443" y="1128"/>
                  </a:lnTo>
                  <a:lnTo>
                    <a:pt x="340" y="1153"/>
                  </a:lnTo>
                  <a:lnTo>
                    <a:pt x="239" y="1204"/>
                  </a:lnTo>
                  <a:lnTo>
                    <a:pt x="136" y="1273"/>
                  </a:lnTo>
                  <a:lnTo>
                    <a:pt x="94" y="1273"/>
                  </a:lnTo>
                  <a:lnTo>
                    <a:pt x="0" y="1197"/>
                  </a:lnTo>
                  <a:lnTo>
                    <a:pt x="8" y="1162"/>
                  </a:lnTo>
                  <a:lnTo>
                    <a:pt x="127" y="1110"/>
                  </a:lnTo>
                  <a:lnTo>
                    <a:pt x="333" y="1059"/>
                  </a:lnTo>
                  <a:lnTo>
                    <a:pt x="427" y="1025"/>
                  </a:lnTo>
                  <a:lnTo>
                    <a:pt x="443" y="992"/>
                  </a:lnTo>
                  <a:lnTo>
                    <a:pt x="443" y="846"/>
                  </a:lnTo>
                  <a:lnTo>
                    <a:pt x="409" y="659"/>
                  </a:lnTo>
                  <a:lnTo>
                    <a:pt x="392" y="538"/>
                  </a:lnTo>
                  <a:lnTo>
                    <a:pt x="376" y="350"/>
                  </a:lnTo>
                  <a:lnTo>
                    <a:pt x="367" y="145"/>
                  </a:lnTo>
                  <a:lnTo>
                    <a:pt x="376" y="51"/>
                  </a:lnTo>
                  <a:lnTo>
                    <a:pt x="409" y="0"/>
                  </a:lnTo>
                  <a:close/>
                </a:path>
              </a:pathLst>
            </a:custGeom>
            <a:grpFill/>
            <a:ln w="9525">
              <a:noFill/>
              <a:round/>
              <a:headEnd/>
              <a:tailEnd/>
            </a:ln>
          </p:spPr>
          <p:txBody>
            <a:bodyPr/>
            <a:lstStyle/>
            <a:p>
              <a:endParaRPr lang="en-US"/>
            </a:p>
          </p:txBody>
        </p:sp>
        <p:sp>
          <p:nvSpPr>
            <p:cNvPr id="62" name="Freeform 12"/>
            <p:cNvSpPr>
              <a:spLocks/>
            </p:cNvSpPr>
            <p:nvPr/>
          </p:nvSpPr>
          <p:spPr bwMode="auto">
            <a:xfrm>
              <a:off x="336" y="1285"/>
              <a:ext cx="449" cy="568"/>
            </a:xfrm>
            <a:custGeom>
              <a:avLst/>
              <a:gdLst/>
              <a:ahLst/>
              <a:cxnLst>
                <a:cxn ang="0">
                  <a:pos x="477" y="1135"/>
                </a:cxn>
                <a:cxn ang="0">
                  <a:pos x="520" y="1084"/>
                </a:cxn>
                <a:cxn ang="0">
                  <a:pos x="504" y="1008"/>
                </a:cxn>
                <a:cxn ang="0">
                  <a:pos x="470" y="905"/>
                </a:cxn>
                <a:cxn ang="0">
                  <a:pos x="341" y="785"/>
                </a:cxn>
                <a:cxn ang="0">
                  <a:pos x="213" y="675"/>
                </a:cxn>
                <a:cxn ang="0">
                  <a:pos x="153" y="554"/>
                </a:cxn>
                <a:cxn ang="0">
                  <a:pos x="128" y="366"/>
                </a:cxn>
                <a:cxn ang="0">
                  <a:pos x="273" y="315"/>
                </a:cxn>
                <a:cxn ang="0">
                  <a:pos x="504" y="290"/>
                </a:cxn>
                <a:cxn ang="0">
                  <a:pos x="598" y="299"/>
                </a:cxn>
                <a:cxn ang="0">
                  <a:pos x="623" y="324"/>
                </a:cxn>
                <a:cxn ang="0">
                  <a:pos x="665" y="281"/>
                </a:cxn>
                <a:cxn ang="0">
                  <a:pos x="649" y="239"/>
                </a:cxn>
                <a:cxn ang="0">
                  <a:pos x="674" y="162"/>
                </a:cxn>
                <a:cxn ang="0">
                  <a:pos x="743" y="93"/>
                </a:cxn>
                <a:cxn ang="0">
                  <a:pos x="795" y="76"/>
                </a:cxn>
                <a:cxn ang="0">
                  <a:pos x="862" y="118"/>
                </a:cxn>
                <a:cxn ang="0">
                  <a:pos x="897" y="76"/>
                </a:cxn>
                <a:cxn ang="0">
                  <a:pos x="837" y="0"/>
                </a:cxn>
                <a:cxn ang="0">
                  <a:pos x="759" y="0"/>
                </a:cxn>
                <a:cxn ang="0">
                  <a:pos x="665" y="42"/>
                </a:cxn>
                <a:cxn ang="0">
                  <a:pos x="607" y="154"/>
                </a:cxn>
                <a:cxn ang="0">
                  <a:pos x="529" y="205"/>
                </a:cxn>
                <a:cxn ang="0">
                  <a:pos x="410" y="221"/>
                </a:cxn>
                <a:cxn ang="0">
                  <a:pos x="195" y="248"/>
                </a:cxn>
                <a:cxn ang="0">
                  <a:pos x="25" y="299"/>
                </a:cxn>
                <a:cxn ang="0">
                  <a:pos x="0" y="341"/>
                </a:cxn>
                <a:cxn ang="0">
                  <a:pos x="16" y="478"/>
                </a:cxn>
                <a:cxn ang="0">
                  <a:pos x="76" y="666"/>
                </a:cxn>
                <a:cxn ang="0">
                  <a:pos x="162" y="820"/>
                </a:cxn>
                <a:cxn ang="0">
                  <a:pos x="247" y="956"/>
                </a:cxn>
                <a:cxn ang="0">
                  <a:pos x="325" y="1050"/>
                </a:cxn>
                <a:cxn ang="0">
                  <a:pos x="401" y="1118"/>
                </a:cxn>
                <a:cxn ang="0">
                  <a:pos x="477" y="1135"/>
                </a:cxn>
              </a:cxnLst>
              <a:rect l="0" t="0" r="r" b="b"/>
              <a:pathLst>
                <a:path w="897" h="1135">
                  <a:moveTo>
                    <a:pt x="477" y="1135"/>
                  </a:moveTo>
                  <a:lnTo>
                    <a:pt x="520" y="1084"/>
                  </a:lnTo>
                  <a:lnTo>
                    <a:pt x="504" y="1008"/>
                  </a:lnTo>
                  <a:lnTo>
                    <a:pt x="470" y="905"/>
                  </a:lnTo>
                  <a:lnTo>
                    <a:pt x="341" y="785"/>
                  </a:lnTo>
                  <a:lnTo>
                    <a:pt x="213" y="675"/>
                  </a:lnTo>
                  <a:lnTo>
                    <a:pt x="153" y="554"/>
                  </a:lnTo>
                  <a:lnTo>
                    <a:pt x="128" y="366"/>
                  </a:lnTo>
                  <a:lnTo>
                    <a:pt x="273" y="315"/>
                  </a:lnTo>
                  <a:lnTo>
                    <a:pt x="504" y="290"/>
                  </a:lnTo>
                  <a:lnTo>
                    <a:pt x="598" y="299"/>
                  </a:lnTo>
                  <a:lnTo>
                    <a:pt x="623" y="324"/>
                  </a:lnTo>
                  <a:lnTo>
                    <a:pt x="665" y="281"/>
                  </a:lnTo>
                  <a:lnTo>
                    <a:pt x="649" y="239"/>
                  </a:lnTo>
                  <a:lnTo>
                    <a:pt x="674" y="162"/>
                  </a:lnTo>
                  <a:lnTo>
                    <a:pt x="743" y="93"/>
                  </a:lnTo>
                  <a:lnTo>
                    <a:pt x="795" y="76"/>
                  </a:lnTo>
                  <a:lnTo>
                    <a:pt x="862" y="118"/>
                  </a:lnTo>
                  <a:lnTo>
                    <a:pt x="897" y="76"/>
                  </a:lnTo>
                  <a:lnTo>
                    <a:pt x="837" y="0"/>
                  </a:lnTo>
                  <a:lnTo>
                    <a:pt x="759" y="0"/>
                  </a:lnTo>
                  <a:lnTo>
                    <a:pt x="665" y="42"/>
                  </a:lnTo>
                  <a:lnTo>
                    <a:pt x="607" y="154"/>
                  </a:lnTo>
                  <a:lnTo>
                    <a:pt x="529" y="205"/>
                  </a:lnTo>
                  <a:lnTo>
                    <a:pt x="410" y="221"/>
                  </a:lnTo>
                  <a:lnTo>
                    <a:pt x="195" y="248"/>
                  </a:lnTo>
                  <a:lnTo>
                    <a:pt x="25" y="299"/>
                  </a:lnTo>
                  <a:lnTo>
                    <a:pt x="0" y="341"/>
                  </a:lnTo>
                  <a:lnTo>
                    <a:pt x="16" y="478"/>
                  </a:lnTo>
                  <a:lnTo>
                    <a:pt x="76" y="666"/>
                  </a:lnTo>
                  <a:lnTo>
                    <a:pt x="162" y="820"/>
                  </a:lnTo>
                  <a:lnTo>
                    <a:pt x="247" y="956"/>
                  </a:lnTo>
                  <a:lnTo>
                    <a:pt x="325" y="1050"/>
                  </a:lnTo>
                  <a:lnTo>
                    <a:pt x="401" y="1118"/>
                  </a:lnTo>
                  <a:lnTo>
                    <a:pt x="477" y="1135"/>
                  </a:lnTo>
                  <a:close/>
                </a:path>
              </a:pathLst>
            </a:custGeom>
            <a:grpFill/>
            <a:ln w="9525">
              <a:noFill/>
              <a:round/>
              <a:headEnd/>
              <a:tailEnd/>
            </a:ln>
          </p:spPr>
          <p:txBody>
            <a:bodyPr/>
            <a:lstStyle/>
            <a:p>
              <a:endParaRPr lang="en-US"/>
            </a:p>
          </p:txBody>
        </p:sp>
      </p:grpSp>
      <p:sp>
        <p:nvSpPr>
          <p:cNvPr id="63" name="Text Box 13"/>
          <p:cNvSpPr txBox="1">
            <a:spLocks noChangeArrowheads="1"/>
          </p:cNvSpPr>
          <p:nvPr/>
        </p:nvSpPr>
        <p:spPr bwMode="auto">
          <a:xfrm>
            <a:off x="4331943" y="3743196"/>
            <a:ext cx="1388521" cy="286232"/>
          </a:xfrm>
          <a:prstGeom prst="rect">
            <a:avLst/>
          </a:prstGeom>
          <a:solidFill>
            <a:schemeClr val="tx1"/>
          </a:solidFill>
          <a:ln w="25400">
            <a:noFill/>
            <a:miter lim="800000"/>
            <a:headEnd/>
            <a:tailEnd/>
          </a:ln>
        </p:spPr>
        <p:txBody>
          <a:bodyPr wrap="none">
            <a:spAutoFit/>
          </a:bodyPr>
          <a:lstStyle/>
          <a:p>
            <a:pPr algn="ctr" eaLnBrk="0" hangingPunct="0">
              <a:lnSpc>
                <a:spcPct val="90000"/>
              </a:lnSpc>
            </a:pPr>
            <a:r>
              <a:rPr lang="en-US" altLang="zh-CN" sz="1400" b="1" dirty="0">
                <a:solidFill>
                  <a:schemeClr val="bg1"/>
                </a:solidFill>
                <a:latin typeface="Helvetica" pitchFamily="34" charset="0"/>
                <a:ea typeface="宋体" pitchFamily="2" charset="-122"/>
              </a:rPr>
              <a:t>Req. Engineer</a:t>
            </a:r>
          </a:p>
        </p:txBody>
      </p:sp>
      <p:sp>
        <p:nvSpPr>
          <p:cNvPr id="64" name="Line 33"/>
          <p:cNvSpPr>
            <a:spLocks noChangeShapeType="1"/>
          </p:cNvSpPr>
          <p:nvPr/>
        </p:nvSpPr>
        <p:spPr bwMode="auto">
          <a:xfrm>
            <a:off x="9656285" y="3334771"/>
            <a:ext cx="1" cy="502536"/>
          </a:xfrm>
          <a:prstGeom prst="line">
            <a:avLst/>
          </a:prstGeom>
          <a:noFill/>
          <a:ln w="25400">
            <a:solidFill>
              <a:schemeClr val="tx1"/>
            </a:solidFill>
            <a:round/>
            <a:headEnd/>
            <a:tailEnd type="triangle" w="med" len="med"/>
          </a:ln>
        </p:spPr>
        <p:txBody>
          <a:bodyPr/>
          <a:lstStyle/>
          <a:p>
            <a:endParaRPr lang="en-US"/>
          </a:p>
        </p:txBody>
      </p:sp>
      <p:pic>
        <p:nvPicPr>
          <p:cNvPr id="1026" name="Picture 2" descr="http://www.acornsys.com/Portals/76901/images/customer%20profitability%20image-resized-600.jpg"/>
          <p:cNvPicPr>
            <a:picLocks noChangeAspect="1" noChangeArrowheads="1"/>
          </p:cNvPicPr>
          <p:nvPr/>
        </p:nvPicPr>
        <p:blipFill rotWithShape="1">
          <a:blip r:embed="rId3">
            <a:extLst>
              <a:ext uri="{28A0092B-C50C-407E-A947-70E740481C1C}">
                <a14:useLocalDpi xmlns:a14="http://schemas.microsoft.com/office/drawing/2010/main" val="0"/>
              </a:ext>
            </a:extLst>
          </a:blip>
          <a:srcRect l="35636" r="18077"/>
          <a:stretch/>
        </p:blipFill>
        <p:spPr bwMode="auto">
          <a:xfrm>
            <a:off x="1633183" y="2201588"/>
            <a:ext cx="1273373" cy="1297576"/>
          </a:xfrm>
          <a:prstGeom prst="rect">
            <a:avLst/>
          </a:prstGeom>
          <a:noFill/>
          <a:extLst>
            <a:ext uri="{909E8E84-426E-40DD-AFC4-6F175D3DCCD1}">
              <a14:hiddenFill xmlns:a14="http://schemas.microsoft.com/office/drawing/2010/main">
                <a:solidFill>
                  <a:srgbClr val="FFFFFF"/>
                </a:solidFill>
              </a14:hiddenFill>
            </a:ext>
          </a:extLst>
        </p:spPr>
      </p:pic>
      <p:sp>
        <p:nvSpPr>
          <p:cNvPr id="9" name="Left Brace 8"/>
          <p:cNvSpPr/>
          <p:nvPr/>
        </p:nvSpPr>
        <p:spPr>
          <a:xfrm rot="5400000">
            <a:off x="3773054" y="-339312"/>
            <a:ext cx="409575" cy="4596832"/>
          </a:xfrm>
          <a:prstGeom prst="leftBrace">
            <a:avLst/>
          </a:prstGeom>
          <a:ln w="38100">
            <a:solidFill>
              <a:srgbClr val="2D94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a:off x="2163903" y="1285138"/>
            <a:ext cx="3923703" cy="400110"/>
          </a:xfrm>
          <a:prstGeom prst="rect">
            <a:avLst/>
          </a:prstGeom>
        </p:spPr>
        <p:txBody>
          <a:bodyPr wrap="none">
            <a:spAutoFit/>
          </a:bodyPr>
          <a:lstStyle/>
          <a:p>
            <a:r>
              <a:rPr lang="en-US" dirty="0"/>
              <a:t>To Understand </a:t>
            </a:r>
            <a:r>
              <a:rPr lang="en-US" sz="2000" b="1" dirty="0"/>
              <a:t>what</a:t>
            </a:r>
            <a:r>
              <a:rPr lang="en-US" sz="2000" dirty="0"/>
              <a:t> </a:t>
            </a:r>
            <a:r>
              <a:rPr lang="en-US" dirty="0"/>
              <a:t>the system does</a:t>
            </a:r>
          </a:p>
        </p:txBody>
      </p:sp>
      <p:sp>
        <p:nvSpPr>
          <p:cNvPr id="65" name="Left Brace 64"/>
          <p:cNvSpPr/>
          <p:nvPr/>
        </p:nvSpPr>
        <p:spPr>
          <a:xfrm rot="5400000">
            <a:off x="8176310" y="119732"/>
            <a:ext cx="409575" cy="3648475"/>
          </a:xfrm>
          <a:prstGeom prst="leftBrace">
            <a:avLst/>
          </a:prstGeom>
          <a:ln w="38100">
            <a:solidFill>
              <a:srgbClr val="2D94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7041918" y="1112696"/>
            <a:ext cx="3475970" cy="646331"/>
          </a:xfrm>
          <a:prstGeom prst="rect">
            <a:avLst/>
          </a:prstGeom>
        </p:spPr>
        <p:txBody>
          <a:bodyPr wrap="square">
            <a:spAutoFit/>
          </a:bodyPr>
          <a:lstStyle/>
          <a:p>
            <a:r>
              <a:rPr lang="en-US" b="1" dirty="0"/>
              <a:t>How</a:t>
            </a:r>
            <a:r>
              <a:rPr lang="en-US" dirty="0"/>
              <a:t> the system does what it does is architectural</a:t>
            </a:r>
          </a:p>
        </p:txBody>
      </p:sp>
      <p:sp>
        <p:nvSpPr>
          <p:cNvPr id="12" name="Rectangle 11"/>
          <p:cNvSpPr/>
          <p:nvPr/>
        </p:nvSpPr>
        <p:spPr>
          <a:xfrm>
            <a:off x="2957248" y="6277427"/>
            <a:ext cx="6033812" cy="544060"/>
          </a:xfrm>
          <a:prstGeom prst="rect">
            <a:avLst/>
          </a:prstGeom>
        </p:spPr>
        <p:txBody>
          <a:bodyPr wrap="square">
            <a:spAutoFit/>
          </a:bodyPr>
          <a:lstStyle/>
          <a:p>
            <a:pPr lvl="1">
              <a:lnSpc>
                <a:spcPct val="80000"/>
              </a:lnSpc>
            </a:pPr>
            <a:r>
              <a:rPr lang="en-US" b="1" dirty="0"/>
              <a:t>conditions</a:t>
            </a:r>
            <a:r>
              <a:rPr lang="en-US" dirty="0"/>
              <a:t> imposed by the external environment; e.g., budget, schedule, standards, laws, or legacy systems</a:t>
            </a:r>
          </a:p>
        </p:txBody>
      </p:sp>
      <p:sp>
        <p:nvSpPr>
          <p:cNvPr id="66" name="Left Brace 65"/>
          <p:cNvSpPr/>
          <p:nvPr/>
        </p:nvSpPr>
        <p:spPr>
          <a:xfrm rot="16200000">
            <a:off x="5752854" y="4857732"/>
            <a:ext cx="532955" cy="2130706"/>
          </a:xfrm>
          <a:prstGeom prst="leftBrace">
            <a:avLst>
              <a:gd name="adj1" fmla="val 8333"/>
              <a:gd name="adj2" fmla="val 48914"/>
            </a:avLst>
          </a:prstGeom>
          <a:ln w="38100">
            <a:solidFill>
              <a:srgbClr val="2D94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ine 33"/>
          <p:cNvSpPr>
            <a:spLocks noChangeShapeType="1"/>
          </p:cNvSpPr>
          <p:nvPr/>
        </p:nvSpPr>
        <p:spPr bwMode="auto">
          <a:xfrm>
            <a:off x="6979315" y="3006545"/>
            <a:ext cx="457200" cy="0"/>
          </a:xfrm>
          <a:prstGeom prst="line">
            <a:avLst/>
          </a:prstGeom>
          <a:noFill/>
          <a:ln w="25400">
            <a:solidFill>
              <a:schemeClr val="tx1"/>
            </a:solidFill>
            <a:round/>
            <a:headEnd/>
            <a:tailEnd type="triangle" w="med" len="med"/>
          </a:ln>
        </p:spPr>
        <p:txBody>
          <a:bodyPr/>
          <a:lstStyle/>
          <a:p>
            <a:endParaRPr lang="en-US"/>
          </a:p>
        </p:txBody>
      </p:sp>
      <p:sp>
        <p:nvSpPr>
          <p:cNvPr id="13" name="Arc 12"/>
          <p:cNvSpPr/>
          <p:nvPr/>
        </p:nvSpPr>
        <p:spPr>
          <a:xfrm rot="15649333">
            <a:off x="6228129" y="2777017"/>
            <a:ext cx="2826956" cy="3686035"/>
          </a:xfrm>
          <a:prstGeom prst="arc">
            <a:avLst>
              <a:gd name="adj1" fmla="val 16670538"/>
              <a:gd name="adj2" fmla="val 613478"/>
            </a:avLst>
          </a:prstGeom>
          <a:ln w="19050">
            <a:headEnd type="none" w="med" len="med"/>
            <a:tailEnd type="triangle"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1114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858811" y="336768"/>
            <a:ext cx="8077200" cy="762000"/>
          </a:xfrm>
        </p:spPr>
        <p:txBody>
          <a:bodyPr>
            <a:normAutofit/>
          </a:bodyPr>
          <a:lstStyle/>
          <a:p>
            <a:pPr marL="0" indent="0">
              <a:buNone/>
            </a:pPr>
            <a:r>
              <a:rPr lang="en-US" dirty="0"/>
              <a:t>Course overview</a:t>
            </a:r>
          </a:p>
        </p:txBody>
      </p:sp>
      <p:sp>
        <p:nvSpPr>
          <p:cNvPr id="4" name="Footer Placeholder 3"/>
          <p:cNvSpPr>
            <a:spLocks noGrp="1"/>
          </p:cNvSpPr>
          <p:nvPr>
            <p:ph type="ftr" sz="quarter" idx="3"/>
          </p:nvPr>
        </p:nvSpPr>
        <p:spPr/>
        <p:txBody>
          <a:bodyPr/>
          <a:lstStyle/>
          <a:p>
            <a:r>
              <a:rPr lang="en-US" dirty="0">
                <a:solidFill>
                  <a:prstClr val="black">
                    <a:tint val="75000"/>
                  </a:prstClr>
                </a:solidFill>
              </a:rPr>
              <a:t>All Rights Reserved (Mehdi </a:t>
            </a:r>
            <a:r>
              <a:rPr lang="en-US" dirty="0" err="1">
                <a:solidFill>
                  <a:prstClr val="black">
                    <a:tint val="75000"/>
                  </a:prstClr>
                </a:solidFill>
              </a:rPr>
              <a:t>Mirakhorli</a:t>
            </a:r>
            <a:r>
              <a:rPr lang="en-US" dirty="0">
                <a:solidFill>
                  <a:prstClr val="black">
                    <a:tint val="75000"/>
                  </a:prstClr>
                </a:solidFill>
              </a:rPr>
              <a:t>, Viktoria Koscinski)</a:t>
            </a:r>
          </a:p>
        </p:txBody>
      </p:sp>
      <p:sp>
        <p:nvSpPr>
          <p:cNvPr id="7" name="Slide Number Placeholder 6"/>
          <p:cNvSpPr>
            <a:spLocks noGrp="1"/>
          </p:cNvSpPr>
          <p:nvPr>
            <p:ph type="sldNum" sz="quarter" idx="4"/>
          </p:nvPr>
        </p:nvSpPr>
        <p:spPr/>
        <p:txBody>
          <a:bodyPr/>
          <a:lstStyle/>
          <a:p>
            <a:fld id="{256D3EEF-DE4E-429D-8EC4-DDC531AFF587}" type="slidenum">
              <a:rPr lang="en-US" smtClean="0">
                <a:solidFill>
                  <a:srgbClr val="A72628"/>
                </a:solidFill>
              </a:rPr>
              <a:pPr/>
              <a:t>9</a:t>
            </a:fld>
            <a:endParaRPr lang="en-US">
              <a:solidFill>
                <a:srgbClr val="A72628"/>
              </a:solidFill>
            </a:endParaRPr>
          </a:p>
        </p:txBody>
      </p:sp>
      <p:graphicFrame>
        <p:nvGraphicFramePr>
          <p:cNvPr id="19" name="Diagram 18"/>
          <p:cNvGraphicFramePr/>
          <p:nvPr/>
        </p:nvGraphicFramePr>
        <p:xfrm>
          <a:off x="1660223" y="1328955"/>
          <a:ext cx="8871555" cy="4986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8818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1581</Words>
  <Application>Microsoft Office PowerPoint</Application>
  <PresentationFormat>Widescreen</PresentationFormat>
  <Paragraphs>281</Paragraphs>
  <Slides>19</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ＭＳ Ｐゴシック</vt:lpstr>
      <vt:lpstr>Aptos</vt:lpstr>
      <vt:lpstr>Aptos Display</vt:lpstr>
      <vt:lpstr>Arial</vt:lpstr>
      <vt:lpstr>Calibri</vt:lpstr>
      <vt:lpstr>Fd1996506-Identity-H</vt:lpstr>
      <vt:lpstr>Helvetica</vt:lpstr>
      <vt:lpstr>Symbol</vt:lpstr>
      <vt:lpstr>Wingdings</vt:lpstr>
      <vt:lpstr>Office Theme</vt:lpstr>
      <vt:lpstr>SWEN-755: Software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look at an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Viktoria Koscinski (RIT Student)</dc:creator>
  <cp:lastModifiedBy>Viktoria Koscinski (RIT Student)</cp:lastModifiedBy>
  <cp:revision>4</cp:revision>
  <dcterms:created xsi:type="dcterms:W3CDTF">2024-08-12T18:32:28Z</dcterms:created>
  <dcterms:modified xsi:type="dcterms:W3CDTF">2024-08-12T19:42:32Z</dcterms:modified>
</cp:coreProperties>
</file>